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86" r:id="rId2"/>
    <p:sldId id="257" r:id="rId3"/>
    <p:sldId id="258" r:id="rId4"/>
    <p:sldId id="270" r:id="rId5"/>
    <p:sldId id="279" r:id="rId6"/>
    <p:sldId id="261" r:id="rId7"/>
    <p:sldId id="263" r:id="rId8"/>
    <p:sldId id="264" r:id="rId9"/>
    <p:sldId id="265" r:id="rId10"/>
    <p:sldId id="266" r:id="rId11"/>
    <p:sldId id="275" r:id="rId12"/>
    <p:sldId id="285" r:id="rId13"/>
    <p:sldId id="283" r:id="rId14"/>
    <p:sldId id="280" r:id="rId15"/>
    <p:sldId id="281" r:id="rId16"/>
    <p:sldId id="282" r:id="rId17"/>
    <p:sldId id="284" r:id="rId18"/>
    <p:sldId id="287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onstantia" pitchFamily="18" charset="0"/>
      <p:regular r:id="rId25"/>
      <p:bold r:id="rId26"/>
      <p:italic r:id="rId27"/>
      <p:boldItalic r:id="rId28"/>
    </p:embeddedFont>
    <p:embeddedFont>
      <p:font typeface="Quintessential" charset="0"/>
      <p:regular r:id="rId29"/>
    </p:embeddedFont>
  </p:embeddedFontLst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endParaRPr lang="sl-SI"/>
          </a:p>
        </p:txBody>
      </p:sp>
      <p:sp>
        <p:nvSpPr>
          <p:cNvPr id="13315" name="Shap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3316" name="Shape 5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>
              <a:sym typeface="Arial" charset="0"/>
            </a:endParaRPr>
          </a:p>
        </p:txBody>
      </p:sp>
      <p:sp>
        <p:nvSpPr>
          <p:cNvPr id="13318" name="Shape 7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3319" name="Shape 8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EA6965D4-C727-4561-8570-C4DFB33C18A1}" type="slidenum">
              <a:rPr lang="sl-SI" sz="1200">
                <a:latin typeface="Calibri" pitchFamily="34" charset="0"/>
                <a:cs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9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9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6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5842" name="Shape 16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9938" name="Shape 17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2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5602" name="Shape 12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6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5842" name="Shape 16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6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5842" name="Shape 16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3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9698" name="Shape 13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6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5842" name="Shape 16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6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5842" name="Shape 16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9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9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10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10" name="Shape 10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0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9458" name="Shape 10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9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9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9938" name="Shape 17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2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5602" name="Shape 12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3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9698" name="Shape 13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4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1746" name="Shape 14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5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sl-SI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3794" name="Shape 15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FB774D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FB774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45720" lvl="0" algn="r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ts val="2470"/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ctr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None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1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rgbClr val="EB641B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rgbClr val="EB641B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D7BB2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5D7B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rgbClr val="EB641B"/>
              </a:buClr>
              <a:buSzPts val="2090"/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EB641B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39639D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EB641B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EB641B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61315" algn="l" rtl="0">
              <a:spcBef>
                <a:spcPts val="440"/>
              </a:spcBef>
              <a:spcAft>
                <a:spcPts val="0"/>
              </a:spcAft>
              <a:buClr>
                <a:srgbClr val="EB641B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61315" algn="l" rtl="0">
              <a:spcBef>
                <a:spcPts val="440"/>
              </a:spcBef>
              <a:spcAft>
                <a:spcPts val="0"/>
              </a:spcAft>
              <a:buClr>
                <a:srgbClr val="EB641B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aslov in vsebin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EB641B"/>
              </a:buClr>
              <a:buSzPts val="133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EB641B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39639D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97510" algn="l" rtl="0">
              <a:spcBef>
                <a:spcPts val="560"/>
              </a:spcBef>
              <a:spcAft>
                <a:spcPts val="0"/>
              </a:spcAft>
              <a:buClr>
                <a:srgbClr val="EB641B"/>
              </a:buClr>
              <a:buSzPts val="26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6893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slov in slik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1"/>
          <p:cNvSpPr/>
          <p:nvPr/>
        </p:nvSpPr>
        <p:spPr>
          <a:xfrm rot="11220000" flipH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ky="100000" algn="tl" rotWithShape="0">
              <a:srgbClr val="000000">
                <a:alpha val="24705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72"/>
          <p:cNvSpPr/>
          <p:nvPr/>
        </p:nvSpPr>
        <p:spPr>
          <a:xfrm rot="11220000" flipH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3"/>
          <p:cNvSpPr>
            <a:spLocks/>
          </p:cNvSpPr>
          <p:nvPr/>
        </p:nvSpPr>
        <p:spPr bwMode="auto">
          <a:xfrm rot="10800000" flipH="1">
            <a:off x="-9525" y="5816600"/>
            <a:ext cx="9163050" cy="1041400"/>
          </a:xfrm>
          <a:custGeom>
            <a:avLst/>
            <a:gdLst>
              <a:gd name="T0" fmla="*/ 0 w 5772"/>
              <a:gd name="T1" fmla="*/ 0 h 656"/>
              <a:gd name="T2" fmla="*/ 5772 w 5772"/>
              <a:gd name="T3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0" t="T1" r="T2" b="T3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AC0810">
                  <a:alpha val="44704"/>
                </a:srgbClr>
              </a:gs>
              <a:gs pos="100000">
                <a:srgbClr val="FF4A00">
                  <a:alpha val="54900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sl-SI"/>
          </a:p>
        </p:txBody>
      </p:sp>
      <p:sp>
        <p:nvSpPr>
          <p:cNvPr id="8" name="Shape 74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14100">
                  <a:alpha val="29803"/>
                </a:srgbClr>
              </a:gs>
              <a:gs pos="80000">
                <a:srgbClr val="DF0005">
                  <a:alpha val="44705"/>
                </a:srgbClr>
              </a:gs>
              <a:gs pos="100000">
                <a:srgbClr val="DF000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50"/>
              </a:spcBef>
              <a:spcAft>
                <a:spcPts val="0"/>
              </a:spcAft>
              <a:buClr>
                <a:srgbClr val="EB641B"/>
              </a:buClr>
              <a:buSzPts val="1235"/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93369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7305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65747" algn="l" rtl="0">
              <a:spcBef>
                <a:spcPts val="180"/>
              </a:spcBef>
              <a:spcAft>
                <a:spcPts val="0"/>
              </a:spcAft>
              <a:buClr>
                <a:srgbClr val="EB641B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65747" algn="l" rtl="0">
              <a:spcBef>
                <a:spcPts val="180"/>
              </a:spcBef>
              <a:spcAft>
                <a:spcPts val="0"/>
              </a:spcAft>
              <a:buClr>
                <a:srgbClr val="39639D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EB641B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lvl="0"/>
            <a:endParaRPr noProof="0">
              <a:sym typeface="Constantia"/>
            </a:endParaRPr>
          </a:p>
        </p:txBody>
      </p:sp>
      <p:sp>
        <p:nvSpPr>
          <p:cNvPr id="9" name="Shape 78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424242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endParaRPr lang="sl-SI"/>
          </a:p>
        </p:txBody>
      </p:sp>
      <p:sp>
        <p:nvSpPr>
          <p:cNvPr id="10" name="Shape 79"/>
          <p:cNvSpPr txBox="1">
            <a:spLocks noGrp="1"/>
          </p:cNvSpPr>
          <p:nvPr>
            <p:ph type="ftr" idx="11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424242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endParaRPr lang="sl-SI"/>
          </a:p>
        </p:txBody>
      </p:sp>
      <p:sp>
        <p:nvSpPr>
          <p:cNvPr id="11" name="Shape 80"/>
          <p:cNvSpPr txBox="1">
            <a:spLocks noGrp="1"/>
          </p:cNvSpPr>
          <p:nvPr>
            <p:ph type="sldNum" idx="12"/>
          </p:nvPr>
        </p:nvSpPr>
        <p:spPr bwMode="auto">
          <a:xfrm>
            <a:off x="8077200" y="6356350"/>
            <a:ext cx="609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424242"/>
                </a:solidFill>
                <a:latin typeface="Constantia" pitchFamily="18" charset="0"/>
                <a:sym typeface="Constantia" pitchFamily="18" charset="0"/>
              </a:defRPr>
            </a:lvl1pPr>
          </a:lstStyle>
          <a:p>
            <a:fld id="{AD7C521A-3C26-4C92-8631-C3F9BF2029B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0 w 5772"/>
              <a:gd name="T1" fmla="*/ 0 h 656"/>
              <a:gd name="T2" fmla="*/ 5772 w 5772"/>
              <a:gd name="T3" fmla="*/ 656 h 656"/>
            </a:gd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T0" t="T1" r="T2" b="T3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AC0810">
                  <a:alpha val="44704"/>
                </a:srgbClr>
              </a:gs>
              <a:gs pos="100000">
                <a:srgbClr val="FF4A00">
                  <a:alpha val="54900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sl-SI"/>
          </a:p>
        </p:txBody>
      </p:sp>
      <p:sp>
        <p:nvSpPr>
          <p:cNvPr id="11" name="Shape 11"/>
          <p:cNvSpPr/>
          <p:nvPr/>
        </p:nvSpPr>
        <p:spPr>
          <a:xfrm>
            <a:off x="4381500" y="-7938"/>
            <a:ext cx="4762500" cy="638176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14100">
                  <a:alpha val="29803"/>
                </a:srgbClr>
              </a:gs>
              <a:gs pos="80000">
                <a:srgbClr val="DF0005">
                  <a:alpha val="44705"/>
                </a:srgbClr>
              </a:gs>
              <a:gs pos="100000">
                <a:srgbClr val="DF000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30" name="Shape 12"/>
          <p:cNvSpPr txBox="1"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sl-SI">
              <a:sym typeface="Arial" charset="0"/>
            </a:endParaRPr>
          </a:p>
        </p:txBody>
      </p:sp>
      <p:sp>
        <p:nvSpPr>
          <p:cNvPr id="1031" name="Shape 13"/>
          <p:cNvSpPr txBox="1"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>
              <a:sym typeface="Arial" charset="0"/>
            </a:endParaRPr>
          </a:p>
        </p:txBody>
      </p:sp>
      <p:sp>
        <p:nvSpPr>
          <p:cNvPr id="1032" name="Shape 14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sl-SI" sz="1200">
              <a:solidFill>
                <a:srgbClr val="424242"/>
              </a:solidFill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1033" name="Shape 15"/>
          <p:cNvSpPr txBox="1">
            <a:spLocks noGrp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sl-SI" sz="1200">
              <a:solidFill>
                <a:srgbClr val="424242"/>
              </a:solidFill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1034" name="Shape 16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959ABC81-2A27-45EE-ACD0-A3D9990EF889}" type="slidenum">
              <a:rPr lang="sl-SI" sz="1200">
                <a:solidFill>
                  <a:srgbClr val="424242"/>
                </a:solidFill>
                <a:latin typeface="Constantia" pitchFamily="18" charset="0"/>
                <a:sym typeface="Constantia" pitchFamily="18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sl-SI" sz="1200">
              <a:solidFill>
                <a:srgbClr val="424242"/>
              </a:solidFill>
              <a:latin typeface="Constantia" pitchFamily="18" charset="0"/>
              <a:sym typeface="Constantia" pitchFamily="18" charset="0"/>
            </a:endParaRPr>
          </a:p>
        </p:txBody>
      </p:sp>
      <p:grpSp>
        <p:nvGrpSpPr>
          <p:cNvPr id="1035" name="Shape 17"/>
          <p:cNvGrpSpPr>
            <a:grpSpLocks/>
          </p:cNvGrpSpPr>
          <p:nvPr/>
        </p:nvGrpSpPr>
        <p:grpSpPr bwMode="auto">
          <a:xfrm>
            <a:off x="-28575" y="-14288"/>
            <a:ext cx="9197975" cy="1082676"/>
            <a:chOff x="-29322" y="-1971"/>
            <a:chExt cx="9198255" cy="1086266"/>
          </a:xfrm>
        </p:grpSpPr>
        <p:sp>
          <p:nvSpPr>
            <p:cNvPr id="1036" name="Shape 18"/>
            <p:cNvSpPr>
              <a:spLocks/>
            </p:cNvSpPr>
            <p:nvPr/>
          </p:nvSpPr>
          <p:spPr bwMode="auto">
            <a:xfrm rot="-164308">
              <a:off x="-19045" y="216550"/>
              <a:ext cx="9163050" cy="649224"/>
            </a:xfrm>
            <a:custGeom>
              <a:avLst/>
              <a:gdLst>
                <a:gd name="T0" fmla="*/ 0 w 5772"/>
                <a:gd name="T1" fmla="*/ 0 h 1055"/>
                <a:gd name="T2" fmla="*/ 5772 w 5772"/>
                <a:gd name="T3" fmla="*/ 1055 h 1055"/>
              </a:gdLst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T0" t="T1" r="T2" b="T3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CE5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/>
            <a:lstStyle/>
            <a:p>
              <a:endParaRPr lang="sl-SI"/>
            </a:p>
          </p:txBody>
        </p:sp>
        <p:sp>
          <p:nvSpPr>
            <p:cNvPr id="19" name="Shape 19"/>
            <p:cNvSpPr/>
            <p:nvPr/>
          </p:nvSpPr>
          <p:spPr>
            <a:xfrm rot="-164308">
              <a:off x="-15035" y="289505"/>
              <a:ext cx="9176030" cy="530391"/>
            </a:xfrm>
            <a:custGeom>
              <a:avLst/>
              <a:gdLst/>
              <a:ahLst/>
              <a:cxnLst/>
              <a:rect l="0" t="0" r="0" b="0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00" ker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71" r:id="rId9"/>
    <p:sldLayoutId id="2147483662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395288" y="1052736"/>
            <a:ext cx="7993062" cy="3024336"/>
          </a:xfrm>
        </p:spPr>
        <p:txBody>
          <a:bodyPr lIns="0" tIns="0" rIns="18275" bIns="0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5000"/>
              <a:buFont typeface="Calibri" pitchFamily="34" charset="0"/>
              <a:buNone/>
            </a:pPr>
            <a:r>
              <a:rPr lang="sl-SI" sz="4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NAGRADE IN PRIZNANJA PROSTOVOLJCEM, ČLANOM DRUŠTVA ŠOLA </a:t>
            </a:r>
            <a:r>
              <a:rPr lang="sl-SI" sz="4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ZDRAVJA</a:t>
            </a:r>
            <a:br>
              <a:rPr lang="sl-SI" sz="4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sl-SI" sz="4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ZA LETO 2019</a:t>
            </a:r>
            <a:endParaRPr lang="sl-SI" sz="44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338" name="Shape 98"/>
          <p:cNvSpPr txBox="1">
            <a:spLocks noGrp="1"/>
          </p:cNvSpPr>
          <p:nvPr>
            <p:ph type="subTitle" idx="1"/>
          </p:nvPr>
        </p:nvSpPr>
        <p:spPr>
          <a:xfrm>
            <a:off x="1547813" y="4221088"/>
            <a:ext cx="6840537" cy="1080120"/>
          </a:xfrm>
        </p:spPr>
        <p:txBody>
          <a:bodyPr lIns="0" tIns="45700" rIns="18275" bIns="45700"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  <a:buSzPts val="2500"/>
            </a:pPr>
            <a:endParaRPr lang="sl-SI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R="0" eaLnBrk="1" hangingPunct="1">
              <a:spcBef>
                <a:spcPts val="600"/>
              </a:spcBef>
              <a:spcAft>
                <a:spcPct val="0"/>
              </a:spcAft>
              <a:buSzPts val="2900"/>
            </a:pPr>
            <a:r>
              <a:rPr lang="sl-SI" sz="30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Pripravila: Neda </a:t>
            </a:r>
            <a:r>
              <a:rPr lang="sl-SI" sz="3000" dirty="0" err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Galijaš</a:t>
            </a:r>
            <a:endParaRPr lang="sl-SI" sz="3000" dirty="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R="0" eaLnBrk="1" hangingPunct="1">
              <a:spcBef>
                <a:spcPts val="600"/>
              </a:spcBef>
              <a:spcAft>
                <a:spcPct val="0"/>
              </a:spcAft>
              <a:buSzPts val="2900"/>
            </a:pPr>
            <a:endParaRPr lang="sl-SI" sz="3000" b="1" dirty="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R="0" eaLnBrk="1" hangingPunct="1">
              <a:spcBef>
                <a:spcPts val="600"/>
              </a:spcBef>
              <a:spcAft>
                <a:spcPct val="0"/>
              </a:spcAft>
              <a:buSzPts val="2900"/>
            </a:pPr>
            <a:endParaRPr lang="sl-SI" sz="3000" b="1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195736" y="551723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Domžale, marec 2020</a:t>
            </a:r>
            <a:endParaRPr lang="sl-SI" sz="28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65"/>
          <p:cNvSpPr txBox="1">
            <a:spLocks noGrp="1"/>
          </p:cNvSpPr>
          <p:nvPr>
            <p:ph type="title"/>
          </p:nvPr>
        </p:nvSpPr>
        <p:spPr>
          <a:xfrm>
            <a:off x="3059113" y="620688"/>
            <a:ext cx="5627687" cy="648072"/>
          </a:xfrm>
        </p:spPr>
        <p:txBody>
          <a:bodyPr lIns="0" tIns="45700" rIns="0" bIns="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sl-SI" sz="3600" dirty="0">
                <a:solidFill>
                  <a:srgbClr val="464646"/>
                </a:solidFill>
                <a:latin typeface="Quintessential" charset="0"/>
                <a:cs typeface="Arial" charset="0"/>
                <a:sym typeface="Quintessential" charset="0"/>
              </a:rPr>
              <a:t>  </a:t>
            </a:r>
            <a:r>
              <a:rPr lang="sl-SI" sz="3600" b="1" dirty="0" smtClean="0">
                <a:solidFill>
                  <a:srgbClr val="000000"/>
                </a:solidFill>
                <a:latin typeface="Quintessential" charset="0"/>
                <a:cs typeface="Arial" charset="0"/>
                <a:sym typeface="Quintessential" charset="0"/>
              </a:rPr>
              <a:t>MINKA  DONIK</a:t>
            </a:r>
            <a:endParaRPr lang="sl-SI" sz="3600" dirty="0">
              <a:solidFill>
                <a:srgbClr val="000000"/>
              </a:solidFill>
              <a:latin typeface="Quintessential" charset="0"/>
              <a:cs typeface="Arial" charset="0"/>
              <a:sym typeface="Quintessential" charset="0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2771775" y="1484784"/>
            <a:ext cx="6120705" cy="2304256"/>
          </a:xfrm>
        </p:spPr>
        <p:txBody>
          <a:bodyPr tIns="45700" bIns="45700">
            <a:noAutofit/>
          </a:bodyPr>
          <a:lstStyle/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ts val="2200"/>
              <a:buFont typeface="Arial" charset="0"/>
              <a:buChar char="●"/>
            </a:pPr>
            <a:r>
              <a:rPr lang="sl-SI" sz="22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članica DŠZ od leta </a:t>
            </a:r>
            <a:r>
              <a:rPr lang="sl-SI" sz="22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2016</a:t>
            </a:r>
            <a:r>
              <a:rPr lang="sl-SI" sz="22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, ko je ustanovila skupino </a:t>
            </a:r>
            <a:r>
              <a:rPr lang="sl-SI" sz="22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MB - Razvanje</a:t>
            </a:r>
            <a:endParaRPr lang="sl-SI" sz="1400" b="1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dirty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prispeva k uvajanju in širitvi programa DŠZ</a:t>
            </a: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dirty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povečuje ugled in prepoznavnost društva</a:t>
            </a:r>
            <a:endParaRPr lang="sl-SI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s svojim zagnanim delom je povezala skupino z vsemi lokalnimi društvi, KS in OŠ</a:t>
            </a:r>
            <a:endParaRPr lang="sl-SI" sz="2400" dirty="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  <a:buNone/>
            </a:pPr>
            <a:endParaRPr lang="sl-SI" sz="2200" dirty="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endParaRPr lang="sl-SI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75"/>
              </a:spcBef>
              <a:spcAft>
                <a:spcPct val="0"/>
              </a:spcAft>
              <a:buSzPts val="2300"/>
              <a:buFont typeface="Noto Sans Symbols"/>
              <a:buNone/>
            </a:pPr>
            <a:endParaRPr lang="sl-SI" sz="2400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167" name="Shape 167" descr="Dunja 3.jpg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311181" y="548680"/>
            <a:ext cx="2329865" cy="3236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8" name="Shape 168"/>
          <p:cNvSpPr txBox="1"/>
          <p:nvPr/>
        </p:nvSpPr>
        <p:spPr>
          <a:xfrm>
            <a:off x="179388" y="3861048"/>
            <a:ext cx="8785225" cy="2747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indent="-17463">
              <a:spcBef>
                <a:spcPts val="438"/>
              </a:spcBef>
              <a:buClr>
                <a:srgbClr val="EB641B"/>
              </a:buClr>
              <a:buSzPts val="2100"/>
              <a:buFont typeface="Noto Sans Symbols"/>
              <a:buChar char="•"/>
            </a:pPr>
            <a:r>
              <a:rPr lang="sl-SI" sz="2200" dirty="0">
                <a:latin typeface="Constantia" pitchFamily="18" charset="0"/>
                <a:sym typeface="Constantia" pitchFamily="18" charset="0"/>
              </a:rPr>
              <a:t> </a:t>
            </a:r>
            <a:r>
              <a:rPr lang="sl-SI" sz="2200" dirty="0" smtClean="0">
                <a:latin typeface="Constantia" pitchFamily="18" charset="0"/>
                <a:sym typeface="Constantia" pitchFamily="18" charset="0"/>
              </a:rPr>
              <a:t>sodelujejo pri vseh lokalnih prireditvah in dogodkih, pa tudi širše, na področju Maribora in okolice (Prekmurje, Pomurje)</a:t>
            </a:r>
          </a:p>
          <a:p>
            <a:pPr indent="-17463">
              <a:spcBef>
                <a:spcPts val="438"/>
              </a:spcBef>
              <a:buClr>
                <a:srgbClr val="EB641B"/>
              </a:buClr>
              <a:buSzPts val="2100"/>
              <a:buFont typeface="Noto Sans Symbols"/>
              <a:buChar char="•"/>
            </a:pPr>
            <a:r>
              <a:rPr lang="sl-SI" sz="2200" dirty="0" smtClean="0">
                <a:latin typeface="Constantia" pitchFamily="18" charset="0"/>
                <a:sym typeface="Constantia" pitchFamily="18" charset="0"/>
              </a:rPr>
              <a:t> z Zavodom za zaposlovanje Slovenska Bistrica je sodelovala pri širitvi     programa 1000 gibov za brezposelne osebe</a:t>
            </a:r>
            <a:endParaRPr lang="sl-SI" dirty="0"/>
          </a:p>
          <a:p>
            <a:pPr indent="-17463">
              <a:buClr>
                <a:srgbClr val="FF6600"/>
              </a:buClr>
              <a:buSzPts val="2200"/>
              <a:buFont typeface="Arial" charset="0"/>
              <a:buChar char="•"/>
            </a:pPr>
            <a:r>
              <a:rPr lang="sl-SI" sz="2200" dirty="0">
                <a:latin typeface="Constantia" pitchFamily="18" charset="0"/>
                <a:sym typeface="Constantia" pitchFamily="18" charset="0"/>
              </a:rPr>
              <a:t> prispeva k stabilnosti delovanja skupin z druženjem in spodbujanjem</a:t>
            </a:r>
            <a:endParaRPr lang="sl-SI" dirty="0"/>
          </a:p>
          <a:p>
            <a:pPr indent="-17463">
              <a:buClr>
                <a:srgbClr val="FF6600"/>
              </a:buClr>
              <a:buSzPts val="2200"/>
              <a:buFont typeface="Arial" charset="0"/>
              <a:buChar char="•"/>
            </a:pPr>
            <a:r>
              <a:rPr lang="sl-SI" sz="2200" dirty="0">
                <a:latin typeface="Constantia" pitchFamily="18" charset="0"/>
                <a:sym typeface="Constantia" pitchFamily="18" charset="0"/>
              </a:rPr>
              <a:t> skrbi za dobro sodelovanje z </a:t>
            </a:r>
            <a:r>
              <a:rPr lang="sl-SI" sz="2200" dirty="0" smtClean="0">
                <a:latin typeface="Constantia" pitchFamily="18" charset="0"/>
                <a:sym typeface="Constantia" pitchFamily="18" charset="0"/>
              </a:rPr>
              <a:t>vodstvom KS Razvanje, z OŠ in najmlajše prebivalce Razvanja spodbuja k vsakodnevnemu gibanju</a:t>
            </a:r>
            <a:endParaRPr lang="sl-SI" sz="2200" dirty="0">
              <a:latin typeface="Constantia" pitchFamily="18" charset="0"/>
              <a:sym typeface="Constantia" pitchFamily="18" charset="0"/>
            </a:endParaRPr>
          </a:p>
          <a:p>
            <a:pPr indent="-17463">
              <a:buClr>
                <a:srgbClr val="FF6600"/>
              </a:buClr>
              <a:buSzPts val="2200"/>
              <a:buFont typeface="Arial" charset="0"/>
              <a:buNone/>
            </a:pPr>
            <a:r>
              <a:rPr lang="sl-SI" sz="2200" dirty="0">
                <a:latin typeface="Constantia" pitchFamily="18" charset="0"/>
                <a:sym typeface="Constantia" pitchFamily="18" charset="0"/>
              </a:rPr>
              <a:t>  </a:t>
            </a:r>
          </a:p>
          <a:p>
            <a:pPr indent="-17463">
              <a:buClr>
                <a:srgbClr val="FF6600"/>
              </a:buClr>
              <a:buSzPts val="2200"/>
              <a:buFont typeface="Arial" charset="0"/>
              <a:buNone/>
            </a:pPr>
            <a:r>
              <a:rPr lang="sl-SI" sz="2200" dirty="0">
                <a:latin typeface="Constantia" pitchFamily="18" charset="0"/>
                <a:sym typeface="Constantia" pitchFamily="18" charset="0"/>
              </a:rPr>
              <a:t> </a:t>
            </a: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81"/>
          <p:cNvSpPr txBox="1">
            <a:spLocks noGrp="1"/>
          </p:cNvSpPr>
          <p:nvPr>
            <p:ph type="title"/>
          </p:nvPr>
        </p:nvSpPr>
        <p:spPr>
          <a:xfrm>
            <a:off x="755576" y="1772816"/>
            <a:ext cx="7931224" cy="2880320"/>
          </a:xfrm>
        </p:spPr>
        <p:txBody>
          <a:bodyPr lIns="0" tIns="45700" rIns="0" bIns="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sl-SI" sz="3600" b="1" dirty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</a:t>
            </a: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PRIZNANJA</a:t>
            </a:r>
            <a: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</a:t>
            </a:r>
            <a:b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Društva Šola zdravja za</a:t>
            </a:r>
            <a:b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leto 2019 prejmejo naslednji člani:</a:t>
            </a:r>
            <a:endParaRPr lang="sl-SI" sz="3600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67544" y="2924944"/>
            <a:ext cx="8219256" cy="792088"/>
          </a:xfrm>
        </p:spPr>
        <p:txBody>
          <a:bodyPr tIns="45700" bIns="45700">
            <a:noAutofit/>
          </a:bodyPr>
          <a:lstStyle/>
          <a:p>
            <a:pPr marL="273050" indent="-273050" eaLnBrk="1" hangingPunct="1">
              <a:spcBef>
                <a:spcPts val="525"/>
              </a:spcBef>
              <a:spcAft>
                <a:spcPct val="0"/>
              </a:spcAft>
              <a:buSzPts val="2500"/>
              <a:buFont typeface="Noto Sans Symbols"/>
              <a:buNone/>
            </a:pPr>
            <a:endParaRPr lang="sl-SI" dirty="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525"/>
              </a:spcBef>
              <a:spcAft>
                <a:spcPct val="0"/>
              </a:spcAft>
              <a:buSzPts val="2500"/>
              <a:buFont typeface="Noto Sans Symbols"/>
              <a:buNone/>
            </a:pPr>
            <a:endParaRPr lang="sl-SI" dirty="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525"/>
              </a:spcBef>
              <a:spcAft>
                <a:spcPct val="0"/>
              </a:spcAft>
              <a:buSzPts val="2500"/>
              <a:buFont typeface="Noto Sans Symbols"/>
              <a:buNone/>
            </a:pPr>
            <a:endParaRPr lang="sl-SI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27"/>
          <p:cNvSpPr txBox="1">
            <a:spLocks noChangeArrowheads="1"/>
          </p:cNvSpPr>
          <p:nvPr/>
        </p:nvSpPr>
        <p:spPr bwMode="auto">
          <a:xfrm>
            <a:off x="395536" y="1988840"/>
            <a:ext cx="849763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sl-SI" sz="2800" b="1" dirty="0" smtClean="0">
                <a:latin typeface="Constantia" pitchFamily="18" charset="0"/>
                <a:sym typeface="Constantia" pitchFamily="18" charset="0"/>
              </a:rPr>
              <a:t>MATJAŽ MARINČEK</a:t>
            </a:r>
            <a:r>
              <a:rPr lang="sl-SI" sz="2800" dirty="0" smtClean="0">
                <a:latin typeface="Constantia" pitchFamily="18" charset="0"/>
                <a:sym typeface="Constantia" pitchFamily="18" charset="0"/>
              </a:rPr>
              <a:t>, (ZAGRADEC)</a:t>
            </a:r>
            <a:endParaRPr lang="sl-SI" dirty="0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sl-SI" sz="2800" b="1" dirty="0" smtClean="0">
                <a:latin typeface="Constantia" pitchFamily="18" charset="0"/>
                <a:sym typeface="Constantia" pitchFamily="18" charset="0"/>
              </a:rPr>
              <a:t>MARIJA PODJED </a:t>
            </a:r>
            <a:r>
              <a:rPr lang="sl-SI" sz="2800" dirty="0" smtClean="0">
                <a:latin typeface="Constantia" pitchFamily="18" charset="0"/>
                <a:sym typeface="Constantia" pitchFamily="18" charset="0"/>
              </a:rPr>
              <a:t>(KAMNIK)</a:t>
            </a:r>
            <a:endParaRPr lang="sl-SI" dirty="0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sl-SI" sz="2800" b="1" dirty="0" smtClean="0">
                <a:latin typeface="Constantia" pitchFamily="18" charset="0"/>
                <a:sym typeface="Constantia" pitchFamily="18" charset="0"/>
              </a:rPr>
              <a:t>ANGELCA STANKA ŠKRIPEC </a:t>
            </a:r>
            <a:r>
              <a:rPr lang="sl-SI" sz="2800" dirty="0" smtClean="0">
                <a:latin typeface="Constantia" pitchFamily="18" charset="0"/>
                <a:sym typeface="Constantia" pitchFamily="18" charset="0"/>
              </a:rPr>
              <a:t>(LJ - DRAVLJE)</a:t>
            </a:r>
            <a:endParaRPr lang="sl-SI" dirty="0" smtClean="0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sl-SI" sz="2800" b="1" dirty="0" smtClean="0">
                <a:latin typeface="Constantia" pitchFamily="18" charset="0"/>
                <a:sym typeface="Constantia" pitchFamily="18" charset="0"/>
              </a:rPr>
              <a:t>MARIJA JELER </a:t>
            </a:r>
            <a:r>
              <a:rPr lang="sl-SI" sz="2800" dirty="0" smtClean="0">
                <a:latin typeface="Constantia" pitchFamily="18" charset="0"/>
                <a:sym typeface="Constantia" pitchFamily="18" charset="0"/>
              </a:rPr>
              <a:t>(SEVNICA)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sl-SI" sz="2800" b="1" dirty="0" smtClean="0">
                <a:latin typeface="Constantia" pitchFamily="18" charset="0"/>
                <a:sym typeface="Constantia" pitchFamily="18" charset="0"/>
              </a:rPr>
              <a:t>TATJANA JENKO </a:t>
            </a:r>
            <a:r>
              <a:rPr lang="sl-SI" sz="2800" dirty="0" smtClean="0">
                <a:latin typeface="Constantia" pitchFamily="18" charset="0"/>
                <a:sym typeface="Constantia" pitchFamily="18" charset="0"/>
              </a:rPr>
              <a:t>(IVANČNA GORICA)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endParaRPr lang="sl-SI" sz="2800" dirty="0" smtClean="0">
              <a:latin typeface="Constantia" pitchFamily="18" charset="0"/>
              <a:sym typeface="Constantia" pitchFamily="18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endParaRPr lang="sl-SI" dirty="0" smtClean="0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sl-SI" sz="2600" dirty="0">
              <a:latin typeface="Constantia" pitchFamily="18" charset="0"/>
              <a:sym typeface="Constantia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65"/>
          <p:cNvSpPr txBox="1">
            <a:spLocks noGrp="1"/>
          </p:cNvSpPr>
          <p:nvPr>
            <p:ph type="title"/>
          </p:nvPr>
        </p:nvSpPr>
        <p:spPr>
          <a:xfrm>
            <a:off x="1691680" y="764704"/>
            <a:ext cx="6995121" cy="648072"/>
          </a:xfrm>
        </p:spPr>
        <p:txBody>
          <a:bodyPr lIns="0" tIns="45700" rIns="0" bIns="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sl-SI" sz="3600" dirty="0">
                <a:solidFill>
                  <a:srgbClr val="464646"/>
                </a:solidFill>
                <a:latin typeface="Quintessential" charset="0"/>
                <a:cs typeface="Arial" charset="0"/>
                <a:sym typeface="Quintessential" charset="0"/>
              </a:rPr>
              <a:t>  </a:t>
            </a:r>
            <a:r>
              <a:rPr lang="sl-SI" sz="3600" b="1" dirty="0" smtClean="0">
                <a:solidFill>
                  <a:srgbClr val="000000"/>
                </a:solidFill>
                <a:latin typeface="Quintessential" charset="0"/>
                <a:cs typeface="Arial" charset="0"/>
                <a:sym typeface="Quintessential" charset="0"/>
              </a:rPr>
              <a:t>MATJAŽ  MARINČEK</a:t>
            </a:r>
            <a:endParaRPr lang="sl-SI" sz="3600" dirty="0">
              <a:solidFill>
                <a:srgbClr val="000000"/>
              </a:solidFill>
              <a:latin typeface="Quintessential" charset="0"/>
              <a:cs typeface="Arial" charset="0"/>
              <a:sym typeface="Quintessential" charset="0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3563888" y="1556792"/>
            <a:ext cx="5328592" cy="4896544"/>
          </a:xfrm>
        </p:spPr>
        <p:txBody>
          <a:bodyPr tIns="45700" bIns="45700">
            <a:noAutofit/>
          </a:bodyPr>
          <a:lstStyle/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leta </a:t>
            </a:r>
            <a:r>
              <a:rPr lang="sl-SI" sz="22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2015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je začel s promocijo Šole zdravja v občini Ivančna Gorica in kmalu ustanovil skupino </a:t>
            </a:r>
            <a:r>
              <a:rPr lang="sl-SI" sz="22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Zagradec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, </a:t>
            </a:r>
          </a:p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2100"/>
              <a:buNone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  ki jo uspešno vodi </a:t>
            </a:r>
          </a:p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sodeloval je pri nastanku in razvoju novih skupin v regiji (Žužemberk)</a:t>
            </a:r>
            <a:endParaRPr lang="sl-SI" sz="2200" dirty="0">
              <a:solidFill>
                <a:schemeClr val="tx1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povečuje </a:t>
            </a:r>
            <a:r>
              <a:rPr lang="sl-SI" sz="2200" dirty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ugled in prepoznavnost 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društva tudi zunaj meja Slovenije na letovanjih vodenjem vadbe “1000 gibov”</a:t>
            </a: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redno se udeležuje dogodkov, srečanj in izobraževanj v organizaciji </a:t>
            </a:r>
            <a:r>
              <a:rPr lang="sl-SI" sz="2200" kern="1200" dirty="0" smtClean="0">
                <a:solidFill>
                  <a:srgbClr val="000000"/>
                </a:solidFill>
                <a:latin typeface="Constantia" pitchFamily="18" charset="0"/>
                <a:ea typeface="+mn-ea"/>
                <a:cs typeface="Arial" charset="0"/>
                <a:sym typeface="Constantia" pitchFamily="18" charset="0"/>
              </a:rPr>
              <a:t>DŠZ, ker  poskrbi za promocijo v lokalnem okolju</a:t>
            </a: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kern="1200" dirty="0" smtClean="0">
                <a:solidFill>
                  <a:srgbClr val="000000"/>
                </a:solidFill>
                <a:latin typeface="Constantia" pitchFamily="18" charset="0"/>
                <a:ea typeface="+mn-ea"/>
                <a:cs typeface="Arial" charset="0"/>
                <a:sym typeface="Constantia" pitchFamily="18" charset="0"/>
              </a:rPr>
              <a:t>Promovira DŠZ v regijskih odborih </a:t>
            </a:r>
            <a:r>
              <a:rPr lang="sl-SI" sz="2200" kern="1200" dirty="0" err="1" smtClean="0">
                <a:solidFill>
                  <a:srgbClr val="000000"/>
                </a:solidFill>
                <a:latin typeface="Constantia" pitchFamily="18" charset="0"/>
                <a:ea typeface="+mn-ea"/>
                <a:cs typeface="Arial" charset="0"/>
                <a:sym typeface="Constantia" pitchFamily="18" charset="0"/>
              </a:rPr>
              <a:t>ZDUSa</a:t>
            </a:r>
            <a:endParaRPr lang="sl-SI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75"/>
              </a:spcBef>
              <a:spcAft>
                <a:spcPct val="0"/>
              </a:spcAft>
              <a:buSzPts val="2300"/>
              <a:buFont typeface="Noto Sans Symbols"/>
              <a:buNone/>
            </a:pPr>
            <a:endParaRPr lang="sl-SI" sz="2400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167" name="Shape 167" descr="Dunja 3.jpg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323528" y="1628800"/>
            <a:ext cx="316835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8" name="Shape 168"/>
          <p:cNvSpPr txBox="1"/>
          <p:nvPr/>
        </p:nvSpPr>
        <p:spPr>
          <a:xfrm>
            <a:off x="179389" y="5949280"/>
            <a:ext cx="8713092" cy="720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indent="-17463">
              <a:buClr>
                <a:srgbClr val="FF6600"/>
              </a:buClr>
              <a:buSzPts val="2200"/>
              <a:buFont typeface="Arial" charset="0"/>
              <a:buNone/>
            </a:pPr>
            <a:r>
              <a:rPr lang="sl-SI" sz="2200" dirty="0" smtClean="0">
                <a:solidFill>
                  <a:srgbClr val="FF0000"/>
                </a:solidFill>
                <a:latin typeface="Constantia" pitchFamily="18" charset="0"/>
                <a:sym typeface="Constantia" pitchFamily="18" charset="0"/>
              </a:rPr>
              <a:t>  </a:t>
            </a:r>
            <a:endParaRPr lang="sl-SI" sz="2200" dirty="0">
              <a:solidFill>
                <a:srgbClr val="FF0000"/>
              </a:solidFill>
              <a:latin typeface="Constantia" pitchFamily="18" charset="0"/>
              <a:sym typeface="Constantia" pitchFamily="18" charset="0"/>
            </a:endParaRPr>
          </a:p>
          <a:p>
            <a:pPr indent="-17463">
              <a:buClr>
                <a:srgbClr val="FF6600"/>
              </a:buClr>
              <a:buSzPts val="2200"/>
              <a:buFont typeface="Arial" charset="0"/>
              <a:buNone/>
            </a:pPr>
            <a:r>
              <a:rPr lang="sl-SI" sz="2200" dirty="0">
                <a:latin typeface="Constantia" pitchFamily="18" charset="0"/>
                <a:sym typeface="Constantia" pitchFamily="18" charset="0"/>
              </a:rPr>
              <a:t> </a:t>
            </a: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65"/>
          <p:cNvSpPr txBox="1">
            <a:spLocks noGrp="1"/>
          </p:cNvSpPr>
          <p:nvPr>
            <p:ph type="title"/>
          </p:nvPr>
        </p:nvSpPr>
        <p:spPr>
          <a:xfrm>
            <a:off x="3059113" y="764704"/>
            <a:ext cx="5627687" cy="648072"/>
          </a:xfrm>
        </p:spPr>
        <p:txBody>
          <a:bodyPr lIns="0" tIns="45700" rIns="0" bIns="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sl-SI" sz="3600" dirty="0">
                <a:solidFill>
                  <a:srgbClr val="464646"/>
                </a:solidFill>
                <a:latin typeface="Quintessential" charset="0"/>
                <a:cs typeface="Arial" charset="0"/>
                <a:sym typeface="Quintessential" charset="0"/>
              </a:rPr>
              <a:t>  </a:t>
            </a:r>
            <a:r>
              <a:rPr lang="sl-SI" sz="3600" b="1" dirty="0" smtClean="0">
                <a:solidFill>
                  <a:srgbClr val="000000"/>
                </a:solidFill>
                <a:latin typeface="Quintessential" charset="0"/>
                <a:cs typeface="Arial" charset="0"/>
                <a:sym typeface="Quintessential" charset="0"/>
              </a:rPr>
              <a:t>MARIJA  PODJED</a:t>
            </a:r>
            <a:endParaRPr lang="sl-SI" sz="3600" dirty="0">
              <a:solidFill>
                <a:srgbClr val="000000"/>
              </a:solidFill>
              <a:latin typeface="Quintessential" charset="0"/>
              <a:cs typeface="Arial" charset="0"/>
              <a:sym typeface="Quintessential" charset="0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2771775" y="1700808"/>
            <a:ext cx="6120705" cy="1872208"/>
          </a:xfrm>
        </p:spPr>
        <p:txBody>
          <a:bodyPr tIns="45700" bIns="45700">
            <a:noAutofit/>
          </a:bodyPr>
          <a:lstStyle/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Pred več kot 10-</a:t>
            </a:r>
            <a:r>
              <a:rPr lang="sl-SI" sz="2200" dirty="0" err="1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imi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leti je začela s telovadbo v </a:t>
            </a:r>
            <a:r>
              <a:rPr lang="sl-SI" sz="2200" dirty="0" err="1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Kršmančevem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parku v Kamniku</a:t>
            </a:r>
            <a:endParaRPr lang="sl-SI" sz="14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Veliko je pripomogla k temu, da danes v Kamniku in okolici deluje 6 skupin</a:t>
            </a:r>
            <a:endParaRPr lang="sl-SI" sz="2200" dirty="0">
              <a:solidFill>
                <a:schemeClr val="tx1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dirty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povečuje ugled in prepoznavnost 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društva</a:t>
            </a:r>
            <a:endParaRPr lang="sl-SI" sz="2200" dirty="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endParaRPr lang="sl-SI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75"/>
              </a:spcBef>
              <a:spcAft>
                <a:spcPct val="0"/>
              </a:spcAft>
              <a:buSzPts val="2300"/>
              <a:buFont typeface="Noto Sans Symbols"/>
              <a:buNone/>
            </a:pPr>
            <a:endParaRPr lang="sl-SI" sz="2400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167" name="Shape 167" descr="Dunja 3.jpg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251520" y="692696"/>
            <a:ext cx="2329865" cy="300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8" name="Shape 168"/>
          <p:cNvSpPr txBox="1"/>
          <p:nvPr/>
        </p:nvSpPr>
        <p:spPr>
          <a:xfrm>
            <a:off x="179388" y="3933057"/>
            <a:ext cx="8785225" cy="22322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indent="-17463">
              <a:spcBef>
                <a:spcPts val="438"/>
              </a:spcBef>
              <a:buClr>
                <a:srgbClr val="EB641B"/>
              </a:buClr>
              <a:buSzPts val="2100"/>
              <a:buFont typeface="Noto Sans Symbols"/>
              <a:buChar char="•"/>
            </a:pPr>
            <a:r>
              <a:rPr lang="sl-SI" sz="2200" dirty="0">
                <a:latin typeface="Constantia" pitchFamily="18" charset="0"/>
                <a:sym typeface="Constantia" pitchFamily="18" charset="0"/>
              </a:rPr>
              <a:t> 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vedno je spodbujala sodelovanje in je povezovala ŠZ z drugimi športnimi društvi v Kamniku</a:t>
            </a:r>
            <a:endParaRPr lang="sl-SI" sz="2400" dirty="0" smtClean="0">
              <a:solidFill>
                <a:schemeClr val="tx1"/>
              </a:solidFill>
              <a:latin typeface="Constantia" pitchFamily="18" charset="0"/>
              <a:sym typeface="Constantia" pitchFamily="18" charset="0"/>
            </a:endParaRPr>
          </a:p>
          <a:p>
            <a:pPr indent="-17463">
              <a:spcBef>
                <a:spcPts val="438"/>
              </a:spcBef>
              <a:buClr>
                <a:srgbClr val="EB641B"/>
              </a:buClr>
              <a:buSzPts val="2100"/>
              <a:buFont typeface="Noto Sans Symbols"/>
              <a:buChar char="•"/>
            </a:pPr>
            <a:r>
              <a:rPr lang="sl-SI" sz="2200" dirty="0" smtClean="0">
                <a:solidFill>
                  <a:srgbClr val="FF0000"/>
                </a:solidFill>
                <a:latin typeface="Constantia" pitchFamily="18" charset="0"/>
                <a:sym typeface="Constantia" pitchFamily="18" charset="0"/>
              </a:rPr>
              <a:t> 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sodelujejo pri vseh lokalnih prireditvah in dogodkih, pa tudi širše, na področju Kamnika in okolice</a:t>
            </a:r>
          </a:p>
          <a:p>
            <a:pPr indent="-17463">
              <a:spcBef>
                <a:spcPts val="438"/>
              </a:spcBef>
              <a:buClr>
                <a:srgbClr val="EB641B"/>
              </a:buClr>
              <a:buSzPts val="2100"/>
              <a:buFont typeface="Noto Sans Symbols"/>
              <a:buChar char="•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 organizirala je več regijskih srečanj v občini Kamnik</a:t>
            </a:r>
            <a:endParaRPr lang="sl-SI" sz="2200" dirty="0">
              <a:solidFill>
                <a:srgbClr val="FF0000"/>
              </a:solidFill>
              <a:latin typeface="Constantia" pitchFamily="18" charset="0"/>
              <a:sym typeface="Constantia" pitchFamily="18" charset="0"/>
            </a:endParaRPr>
          </a:p>
          <a:p>
            <a:pPr indent="-17463">
              <a:buClr>
                <a:srgbClr val="FF6600"/>
              </a:buClr>
              <a:buSzPts val="2200"/>
              <a:buFont typeface="Arial" charset="0"/>
              <a:buNone/>
            </a:pPr>
            <a:r>
              <a:rPr lang="sl-SI" sz="2200" dirty="0">
                <a:solidFill>
                  <a:srgbClr val="FF0000"/>
                </a:solidFill>
                <a:latin typeface="Constantia" pitchFamily="18" charset="0"/>
                <a:sym typeface="Constantia" pitchFamily="18" charset="0"/>
              </a:rPr>
              <a:t>  </a:t>
            </a:r>
          </a:p>
          <a:p>
            <a:pPr indent="-17463">
              <a:buClr>
                <a:srgbClr val="FF6600"/>
              </a:buClr>
              <a:buSzPts val="2200"/>
              <a:buFont typeface="Arial" charset="0"/>
              <a:buNone/>
            </a:pPr>
            <a:r>
              <a:rPr lang="sl-SI" sz="2200" dirty="0">
                <a:latin typeface="Constantia" pitchFamily="18" charset="0"/>
                <a:sym typeface="Constantia" pitchFamily="18" charset="0"/>
              </a:rPr>
              <a:t> </a:t>
            </a: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41"/>
          <p:cNvSpPr txBox="1">
            <a:spLocks noGrp="1"/>
          </p:cNvSpPr>
          <p:nvPr>
            <p:ph type="title"/>
          </p:nvPr>
        </p:nvSpPr>
        <p:spPr>
          <a:xfrm>
            <a:off x="971600" y="735013"/>
            <a:ext cx="7697739" cy="576262"/>
          </a:xfrm>
        </p:spPr>
        <p:txBody>
          <a:bodyPr lIns="0" tIns="45700" rIns="0" bIns="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sl-SI" sz="4500" dirty="0">
                <a:solidFill>
                  <a:srgbClr val="464646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 </a:t>
            </a:r>
            <a:r>
              <a:rPr lang="sl-SI" sz="3600" b="1" dirty="0" smtClean="0">
                <a:solidFill>
                  <a:srgbClr val="000000"/>
                </a:solidFill>
                <a:latin typeface="Quintessential" charset="0"/>
                <a:cs typeface="Arial" charset="0"/>
                <a:sym typeface="Quintessential" charset="0"/>
              </a:rPr>
              <a:t>ANGELCA  STANKA  ŠKRIPEC</a:t>
            </a:r>
            <a:endParaRPr lang="sl-SI" sz="3600" dirty="0">
              <a:solidFill>
                <a:srgbClr val="000000"/>
              </a:solidFill>
              <a:latin typeface="Quintessential" charset="0"/>
              <a:cs typeface="Arial" charset="0"/>
              <a:sym typeface="Quintessential" charset="0"/>
            </a:endParaRPr>
          </a:p>
        </p:txBody>
      </p:sp>
      <p:sp>
        <p:nvSpPr>
          <p:cNvPr id="28674" name="Shape 142"/>
          <p:cNvSpPr txBox="1">
            <a:spLocks noGrp="1"/>
          </p:cNvSpPr>
          <p:nvPr>
            <p:ph type="body" idx="1"/>
          </p:nvPr>
        </p:nvSpPr>
        <p:spPr>
          <a:xfrm>
            <a:off x="179388" y="4149080"/>
            <a:ext cx="8856662" cy="2304108"/>
          </a:xfrm>
        </p:spPr>
        <p:txBody>
          <a:bodyPr tIns="45700" bIns="45700"/>
          <a:lstStyle/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voditeljica skupine </a:t>
            </a:r>
            <a:r>
              <a:rPr lang="sl-SI" sz="22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LJ – Dravlje </a:t>
            </a:r>
            <a:r>
              <a:rPr lang="sl-SI" sz="22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in članica društva od leta </a:t>
            </a:r>
            <a:r>
              <a:rPr lang="sl-SI" sz="22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2011 </a:t>
            </a:r>
            <a:endParaRPr lang="sl-SI" b="1" dirty="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redno spodbuja svoje člane k udeležbi na lokalnih dogodkih</a:t>
            </a: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sodeluje pri nastanku in uvajanju novih skupin v svoji okolici (Šiška, Koseški bajer, Medvode, Vižmarje – Brod)</a:t>
            </a: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Zelo je aktivna na lokalnem nivoju v mnogih lokalnih društvih in organizacijah</a:t>
            </a:r>
          </a:p>
        </p:txBody>
      </p:sp>
      <p:pic>
        <p:nvPicPr>
          <p:cNvPr id="143" name="Shape 143" descr="Lidija Malešič.jpg"/>
          <p:cNvPicPr preferRelativeResize="0">
            <a:picLocks noGrp="1"/>
          </p:cNvPicPr>
          <p:nvPr>
            <p:ph type="body" idx="2"/>
          </p:nvPr>
        </p:nvPicPr>
        <p:blipFill>
          <a:blip r:embed="rId3"/>
          <a:stretch>
            <a:fillRect/>
          </a:stretch>
        </p:blipFill>
        <p:spPr>
          <a:xfrm>
            <a:off x="2195736" y="1268760"/>
            <a:ext cx="381642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6" name="Shape 144"/>
          <p:cNvSpPr txBox="1">
            <a:spLocks noChangeArrowheads="1"/>
          </p:cNvSpPr>
          <p:nvPr/>
        </p:nvSpPr>
        <p:spPr bwMode="auto">
          <a:xfrm>
            <a:off x="2771775" y="1484313"/>
            <a:ext cx="6048375" cy="201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6600"/>
              </a:buClr>
              <a:buSzPts val="2200"/>
            </a:pPr>
            <a:endParaRPr lang="sl-SI" sz="2200" dirty="0">
              <a:latin typeface="Constantia" pitchFamily="18" charset="0"/>
              <a:sym typeface="Constantia" pitchFamily="18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65"/>
          <p:cNvSpPr txBox="1">
            <a:spLocks noGrp="1"/>
          </p:cNvSpPr>
          <p:nvPr>
            <p:ph type="title"/>
          </p:nvPr>
        </p:nvSpPr>
        <p:spPr>
          <a:xfrm>
            <a:off x="3059113" y="620688"/>
            <a:ext cx="5627687" cy="648072"/>
          </a:xfrm>
        </p:spPr>
        <p:txBody>
          <a:bodyPr lIns="0" tIns="45700" rIns="0" bIns="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sl-SI" sz="3600" dirty="0">
                <a:solidFill>
                  <a:srgbClr val="464646"/>
                </a:solidFill>
                <a:latin typeface="Quintessential" charset="0"/>
                <a:cs typeface="Arial" charset="0"/>
                <a:sym typeface="Quintessential" charset="0"/>
              </a:rPr>
              <a:t>  </a:t>
            </a:r>
            <a:r>
              <a:rPr lang="sl-SI" sz="3600" b="1" dirty="0" smtClean="0">
                <a:solidFill>
                  <a:srgbClr val="000000"/>
                </a:solidFill>
                <a:latin typeface="Quintessential" charset="0"/>
                <a:cs typeface="Arial" charset="0"/>
                <a:sym typeface="Quintessential" charset="0"/>
              </a:rPr>
              <a:t>MARIJA  JELER</a:t>
            </a:r>
            <a:endParaRPr lang="sl-SI" sz="3600" dirty="0">
              <a:solidFill>
                <a:srgbClr val="000000"/>
              </a:solidFill>
              <a:latin typeface="Quintessential" charset="0"/>
              <a:cs typeface="Arial" charset="0"/>
              <a:sym typeface="Quintessential" charset="0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2771775" y="1556791"/>
            <a:ext cx="6120705" cy="2088233"/>
          </a:xfrm>
        </p:spPr>
        <p:txBody>
          <a:bodyPr tIns="45700" bIns="45700">
            <a:noAutofit/>
          </a:bodyPr>
          <a:lstStyle/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ena od ustanoviteljic skupine Sevnica, ki jo tudi vodi od leta 2017, ko je postala član DŠZ</a:t>
            </a:r>
          </a:p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ustanovila je podružnico Sevnica in jo uspešno vodi</a:t>
            </a:r>
          </a:p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Pomagala je pri ustanavljanju skupin v lokalnem okolju</a:t>
            </a: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  <a:buNone/>
            </a:pPr>
            <a:endParaRPr lang="sl-SI" sz="2200" dirty="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endParaRPr lang="sl-SI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75"/>
              </a:spcBef>
              <a:spcAft>
                <a:spcPct val="0"/>
              </a:spcAft>
              <a:buSzPts val="2300"/>
              <a:buFont typeface="Noto Sans Symbols"/>
              <a:buNone/>
            </a:pPr>
            <a:endParaRPr lang="sl-SI" sz="2400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167" name="Shape 167" descr="Dunja 3.jpg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251520" y="908720"/>
            <a:ext cx="2160240" cy="283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8" name="Shape 168"/>
          <p:cNvSpPr txBox="1"/>
          <p:nvPr/>
        </p:nvSpPr>
        <p:spPr>
          <a:xfrm>
            <a:off x="179388" y="3789041"/>
            <a:ext cx="8785225" cy="24482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indent="-17463">
              <a:spcBef>
                <a:spcPts val="438"/>
              </a:spcBef>
              <a:buClr>
                <a:srgbClr val="EB641B"/>
              </a:buClr>
              <a:buSzPts val="2100"/>
              <a:buFont typeface="Noto Sans Symbols"/>
              <a:buChar char="•"/>
            </a:pPr>
            <a:r>
              <a:rPr lang="sl-SI" sz="2200" dirty="0" smtClean="0">
                <a:solidFill>
                  <a:srgbClr val="FF0000"/>
                </a:solidFill>
                <a:latin typeface="Constantia" pitchFamily="18" charset="0"/>
                <a:sym typeface="Constantia" pitchFamily="18" charset="0"/>
              </a:rPr>
              <a:t> 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zelo se je trudila pri organizaciji regijskega srečanja posavskih skupin</a:t>
            </a:r>
            <a:endParaRPr lang="sl-SI" dirty="0">
              <a:solidFill>
                <a:schemeClr val="tx1"/>
              </a:solidFill>
            </a:endParaRPr>
          </a:p>
          <a:p>
            <a:pPr indent="-17463">
              <a:buClr>
                <a:srgbClr val="FF6600"/>
              </a:buClr>
              <a:buSzPts val="2200"/>
              <a:buFont typeface="Arial" charset="0"/>
              <a:buChar char="•"/>
            </a:pPr>
            <a:r>
              <a:rPr lang="sl-SI" sz="2200" dirty="0">
                <a:solidFill>
                  <a:srgbClr val="FF0000"/>
                </a:solidFill>
                <a:latin typeface="Constantia" pitchFamily="18" charset="0"/>
                <a:sym typeface="Constantia" pitchFamily="18" charset="0"/>
              </a:rPr>
              <a:t> 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sodeluje na različnih prireditvah in festivalih lokalnega značaja kjer </a:t>
            </a:r>
          </a:p>
          <a:p>
            <a:pPr indent="-17463">
              <a:buClr>
                <a:srgbClr val="FF6600"/>
              </a:buClr>
              <a:buSzPts val="22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  vedno poskrbi za promocijo Šole zdravja s praktičnimi prikazi vaj “1000</a:t>
            </a:r>
          </a:p>
          <a:p>
            <a:pPr indent="-17463">
              <a:buClr>
                <a:srgbClr val="FF6600"/>
              </a:buClr>
              <a:buSzPts val="22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  gibov” in deljenjem promocijskega materija </a:t>
            </a:r>
          </a:p>
          <a:p>
            <a:pPr indent="-17463">
              <a:buClr>
                <a:srgbClr val="FF6600"/>
              </a:buClr>
              <a:buSzPts val="2200"/>
              <a:buFont typeface="Arial" charset="0"/>
              <a:buChar char="•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 vadbo “1000 gibov” širi tudi zunaj lokalnih okvirov, na letovanjih ali na</a:t>
            </a:r>
          </a:p>
          <a:p>
            <a:pPr indent="-17463">
              <a:buClr>
                <a:srgbClr val="FF6600"/>
              </a:buClr>
              <a:buSzPts val="22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  izletih s pohodniškimi skupinami</a:t>
            </a:r>
            <a:endParaRPr lang="sl-SI" sz="2200" dirty="0">
              <a:solidFill>
                <a:schemeClr val="tx1"/>
              </a:solidFill>
              <a:latin typeface="Constantia" pitchFamily="18" charset="0"/>
              <a:sym typeface="Constantia" pitchFamily="18" charset="0"/>
            </a:endParaRPr>
          </a:p>
          <a:p>
            <a:pPr indent="-17463">
              <a:buClr>
                <a:srgbClr val="FF6600"/>
              </a:buClr>
              <a:buSzPts val="2200"/>
              <a:buFont typeface="Arial" charset="0"/>
              <a:buNone/>
            </a:pPr>
            <a:r>
              <a:rPr lang="sl-SI" sz="2200" dirty="0">
                <a:solidFill>
                  <a:srgbClr val="FF0000"/>
                </a:solidFill>
                <a:latin typeface="Constantia" pitchFamily="18" charset="0"/>
                <a:sym typeface="Constantia" pitchFamily="18" charset="0"/>
              </a:rPr>
              <a:t>  </a:t>
            </a:r>
          </a:p>
          <a:p>
            <a:pPr indent="-17463">
              <a:buClr>
                <a:srgbClr val="FF6600"/>
              </a:buClr>
              <a:buSzPts val="2200"/>
              <a:buFont typeface="Arial" charset="0"/>
              <a:buNone/>
            </a:pPr>
            <a:r>
              <a:rPr lang="sl-SI" sz="2200" dirty="0">
                <a:latin typeface="Constantia" pitchFamily="18" charset="0"/>
                <a:sym typeface="Constantia" pitchFamily="18" charset="0"/>
              </a:rPr>
              <a:t> </a:t>
            </a: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65"/>
          <p:cNvSpPr txBox="1">
            <a:spLocks noGrp="1"/>
          </p:cNvSpPr>
          <p:nvPr>
            <p:ph type="title"/>
          </p:nvPr>
        </p:nvSpPr>
        <p:spPr>
          <a:xfrm>
            <a:off x="2267745" y="764704"/>
            <a:ext cx="6419056" cy="648072"/>
          </a:xfrm>
        </p:spPr>
        <p:txBody>
          <a:bodyPr lIns="0" tIns="45700" rIns="0" bIns="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sl-SI" sz="3600" b="1" dirty="0" smtClean="0">
                <a:solidFill>
                  <a:srgbClr val="000000"/>
                </a:solidFill>
                <a:latin typeface="Quintessential" charset="0"/>
                <a:cs typeface="Arial" charset="0"/>
                <a:sym typeface="Quintessential" charset="0"/>
              </a:rPr>
              <a:t>TATJANA  JENKO</a:t>
            </a:r>
            <a:endParaRPr lang="sl-SI" sz="3600" dirty="0">
              <a:solidFill>
                <a:srgbClr val="000000"/>
              </a:solidFill>
              <a:latin typeface="Quintessential" charset="0"/>
              <a:cs typeface="Arial" charset="0"/>
              <a:sym typeface="Quintessential" charset="0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2699792" y="1556792"/>
            <a:ext cx="6192688" cy="4968552"/>
          </a:xfrm>
        </p:spPr>
        <p:txBody>
          <a:bodyPr tIns="45700" bIns="45700">
            <a:noAutofit/>
          </a:bodyPr>
          <a:lstStyle/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leta </a:t>
            </a:r>
            <a:r>
              <a:rPr lang="sl-SI" sz="22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2015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je začela z uvajanjem telovadbe “1000 gibov” v občini </a:t>
            </a:r>
            <a:r>
              <a:rPr lang="sl-SI" sz="22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Ivančna Gorica 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</a:t>
            </a:r>
          </a:p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prispevala je k širitvi dejavnosti društva saj je pomagala ustanoviti tudi ostale skupine v občini</a:t>
            </a: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v lokalnem okolju je s svojo dejavnostjo dosegla dobro prepoznavnost društva, saj skupine sodelujejo na vseh občinskih prireditvah</a:t>
            </a: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skrbi za promocijo DŠZ v lokalnem okolju deljenjem promocijskega gradiva in s praktičnim prikazom vaj “1000 gibov”</a:t>
            </a: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sodeluje z vrtci in OŠ, vključeni so tudi v projekt </a:t>
            </a:r>
            <a:r>
              <a:rPr lang="sl-SI" sz="2200" dirty="0" err="1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PešBus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) </a:t>
            </a: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endParaRPr lang="sl-SI" sz="2200" dirty="0" smtClean="0">
              <a:solidFill>
                <a:schemeClr val="tx1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endParaRPr lang="sl-SI" sz="2200" dirty="0" smtClean="0">
              <a:solidFill>
                <a:schemeClr val="tx1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  <a:buNone/>
            </a:pPr>
            <a:endParaRPr lang="sl-SI" sz="2200" dirty="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endParaRPr lang="sl-SI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75"/>
              </a:spcBef>
              <a:spcAft>
                <a:spcPct val="0"/>
              </a:spcAft>
              <a:buSzPts val="2300"/>
              <a:buFont typeface="Noto Sans Symbols"/>
              <a:buNone/>
            </a:pPr>
            <a:endParaRPr lang="sl-SI" sz="2400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167" name="Shape 167" descr="Dunja 3.jpg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251520" y="1916832"/>
            <a:ext cx="237626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8" name="Shape 168"/>
          <p:cNvSpPr txBox="1"/>
          <p:nvPr/>
        </p:nvSpPr>
        <p:spPr>
          <a:xfrm>
            <a:off x="3347865" y="6309320"/>
            <a:ext cx="3456384" cy="457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indent="-17463">
              <a:spcBef>
                <a:spcPts val="438"/>
              </a:spcBef>
              <a:buClr>
                <a:srgbClr val="EB641B"/>
              </a:buClr>
              <a:buSzPts val="2100"/>
            </a:pPr>
            <a:endParaRPr lang="sl-SI" sz="2200" dirty="0">
              <a:latin typeface="Constantia" pitchFamily="18" charset="0"/>
              <a:sym typeface="Constantia" pitchFamily="18" charset="0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395288" y="1052736"/>
            <a:ext cx="7993062" cy="3024336"/>
          </a:xfrm>
        </p:spPr>
        <p:txBody>
          <a:bodyPr lIns="0" tIns="0" rIns="18275" bIns="0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5000"/>
              <a:buFont typeface="Calibri" pitchFamily="34" charset="0"/>
              <a:buNone/>
            </a:pPr>
            <a:r>
              <a:rPr lang="sl-SI" sz="4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NAGRADE IN PRIZNANJA PROSTOVOLJCEM, ČLANOM DRUŠTVA ŠOLA </a:t>
            </a:r>
            <a:r>
              <a:rPr lang="sl-SI" sz="4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ZDRAVJA</a:t>
            </a:r>
            <a:br>
              <a:rPr lang="sl-SI" sz="4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sl-SI" sz="4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ZA LETO 2019</a:t>
            </a:r>
            <a:endParaRPr lang="sl-SI" sz="44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338" name="Shape 98"/>
          <p:cNvSpPr txBox="1">
            <a:spLocks noGrp="1"/>
          </p:cNvSpPr>
          <p:nvPr>
            <p:ph type="subTitle" idx="1"/>
          </p:nvPr>
        </p:nvSpPr>
        <p:spPr>
          <a:xfrm>
            <a:off x="1547813" y="4221088"/>
            <a:ext cx="6840537" cy="1080120"/>
          </a:xfrm>
        </p:spPr>
        <p:txBody>
          <a:bodyPr lIns="0" tIns="45700" rIns="18275" bIns="45700"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  <a:buSzPts val="2500"/>
            </a:pPr>
            <a:endParaRPr lang="sl-SI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R="0" eaLnBrk="1" hangingPunct="1">
              <a:spcBef>
                <a:spcPts val="600"/>
              </a:spcBef>
              <a:spcAft>
                <a:spcPct val="0"/>
              </a:spcAft>
              <a:buSzPts val="2900"/>
            </a:pPr>
            <a:r>
              <a:rPr lang="sl-SI" sz="30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Pripravila: Neda </a:t>
            </a:r>
            <a:r>
              <a:rPr lang="sl-SI" sz="3000" dirty="0" err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Galijaš</a:t>
            </a:r>
            <a:endParaRPr lang="sl-SI" sz="3000" dirty="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R="0" eaLnBrk="1" hangingPunct="1">
              <a:spcBef>
                <a:spcPts val="600"/>
              </a:spcBef>
              <a:spcAft>
                <a:spcPct val="0"/>
              </a:spcAft>
              <a:buSzPts val="2900"/>
            </a:pPr>
            <a:endParaRPr lang="sl-SI" sz="3000" b="1" dirty="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R="0" eaLnBrk="1" hangingPunct="1">
              <a:spcBef>
                <a:spcPts val="600"/>
              </a:spcBef>
              <a:spcAft>
                <a:spcPct val="0"/>
              </a:spcAft>
              <a:buSzPts val="2900"/>
            </a:pPr>
            <a:endParaRPr lang="sl-SI" sz="3000" b="1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195736" y="551723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Domžale, marec 2020</a:t>
            </a:r>
            <a:endParaRPr lang="sl-SI" sz="28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03"/>
          <p:cNvSpPr txBox="1">
            <a:spLocks noChangeArrowheads="1"/>
          </p:cNvSpPr>
          <p:nvPr/>
        </p:nvSpPr>
        <p:spPr bwMode="auto">
          <a:xfrm>
            <a:off x="611188" y="908720"/>
            <a:ext cx="784924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sl-SI" sz="2400" dirty="0">
                <a:latin typeface="Constantia" pitchFamily="18" charset="0"/>
                <a:sym typeface="Constantia" pitchFamily="18" charset="0"/>
              </a:rPr>
              <a:t>Prispelo </a:t>
            </a:r>
            <a:r>
              <a:rPr lang="sl-SI" sz="2400" dirty="0" smtClean="0">
                <a:latin typeface="Constantia" pitchFamily="18" charset="0"/>
                <a:sym typeface="Constantia" pitchFamily="18" charset="0"/>
              </a:rPr>
              <a:t>je 16 predlogov, od tega je </a:t>
            </a:r>
            <a:r>
              <a:rPr lang="sl-SI" sz="2400" b="1" dirty="0" smtClean="0">
                <a:latin typeface="Constantia" pitchFamily="18" charset="0"/>
                <a:sym typeface="Constantia" pitchFamily="18" charset="0"/>
              </a:rPr>
              <a:t>10 predlogov</a:t>
            </a:r>
            <a:r>
              <a:rPr lang="sl-SI" sz="2400" dirty="0" smtClean="0">
                <a:latin typeface="Constantia" pitchFamily="18" charset="0"/>
                <a:sym typeface="Constantia" pitchFamily="18" charset="0"/>
              </a:rPr>
              <a:t> obravnavala </a:t>
            </a:r>
            <a:r>
              <a:rPr lang="sl-SI" sz="2400" dirty="0">
                <a:latin typeface="Constantia" pitchFamily="18" charset="0"/>
                <a:sym typeface="Constantia" pitchFamily="18" charset="0"/>
              </a:rPr>
              <a:t>Komisija za nagrade in </a:t>
            </a:r>
            <a:r>
              <a:rPr lang="sl-SI" sz="2400" dirty="0" smtClean="0">
                <a:latin typeface="Constantia" pitchFamily="18" charset="0"/>
                <a:sym typeface="Constantia" pitchFamily="18" charset="0"/>
              </a:rPr>
              <a:t>priznanja, ker so izpolnjevali pogoje. Končni izbor Komisije je potrdil UO.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sl-SI" sz="2400" dirty="0" smtClean="0">
              <a:latin typeface="Constantia" pitchFamily="18" charset="0"/>
              <a:sym typeface="Constantia" pitchFamily="18" charset="0"/>
            </a:endParaRPr>
          </a:p>
          <a:p>
            <a:r>
              <a:rPr lang="sl-SI" sz="2400" dirty="0" smtClean="0">
                <a:latin typeface="Constantia" pitchFamily="18" charset="0"/>
              </a:rPr>
              <a:t>Zavrnjenih je pet predlogov zaradi  neutemeljenih obrazložitev, ki naj bi ustrezali kriterijem navedenim v Pravilniku o nagradah in priznanjih prostovoljcem. </a:t>
            </a:r>
          </a:p>
          <a:p>
            <a:pPr>
              <a:buNone/>
            </a:pPr>
            <a:endParaRPr lang="sl-SI" sz="2400" dirty="0" smtClean="0">
              <a:latin typeface="Constantia" pitchFamily="18" charset="0"/>
            </a:endParaRPr>
          </a:p>
          <a:p>
            <a:r>
              <a:rPr lang="sl-SI" sz="2400" dirty="0" smtClean="0">
                <a:latin typeface="Constantia" pitchFamily="18" charset="0"/>
              </a:rPr>
              <a:t>Zavrnjena sta tudi predloga dveh članic, ki sta v preteklosti že prejela denarno nagrado. Iz predlogov ni razvidno, da sta v tem času (od že prejete nagrade do konca leta 2019) naredili opazen napredek pri razvoju in nastanku novih skupin v lokalnem ali širšem okolju, ki bi utemeljevali predlagano nagrado.  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sl-SI" sz="2400" dirty="0">
              <a:latin typeface="Constantia" pitchFamily="18" charset="0"/>
              <a:sym typeface="Constantia" pitchFamily="18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endParaRPr lang="sl-SI" sz="2800" dirty="0">
              <a:latin typeface="Constantia" pitchFamily="18" charset="0"/>
              <a:sym typeface="Constantia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sl-SI" sz="2800" dirty="0">
              <a:latin typeface="Constantia" pitchFamily="18" charset="0"/>
              <a:sym typeface="Constantia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4294967295"/>
          </p:nvPr>
        </p:nvSpPr>
        <p:spPr>
          <a:xfrm>
            <a:off x="971600" y="836711"/>
            <a:ext cx="7776864" cy="5832377"/>
          </a:xfrm>
        </p:spPr>
        <p:txBody>
          <a:bodyPr tIns="45700" bIns="45700">
            <a:noAutofit/>
          </a:bodyPr>
          <a:lstStyle/>
          <a:p>
            <a:r>
              <a:rPr lang="sl-SI" sz="2500" dirty="0" smtClean="0">
                <a:latin typeface="Constantia" pitchFamily="18" charset="0"/>
                <a:sym typeface="Constantia" pitchFamily="18" charset="0"/>
              </a:rPr>
              <a:t>Na podlagi </a:t>
            </a:r>
            <a:r>
              <a:rPr lang="sl-SI" sz="2500" b="1" dirty="0" smtClean="0">
                <a:latin typeface="Constantia" pitchFamily="18" charset="0"/>
                <a:sym typeface="Constantia" pitchFamily="18" charset="0"/>
              </a:rPr>
              <a:t>1. člena Pravilnika o podelitvi nagrad in priznanj prostovoljcem </a:t>
            </a:r>
            <a:r>
              <a:rPr lang="sl-SI" sz="2500" dirty="0" smtClean="0">
                <a:latin typeface="Constantia" pitchFamily="18" charset="0"/>
                <a:sym typeface="Constantia" pitchFamily="18" charset="0"/>
              </a:rPr>
              <a:t>je Komisija upoštevala naslednje kriterije: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EB641B"/>
              </a:buClr>
              <a:buSzPts val="2000"/>
              <a:buFont typeface="Noto Sans Symbols"/>
              <a:buNone/>
            </a:pPr>
            <a:endParaRPr lang="sl-SI" sz="2500" dirty="0"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13"/>
              </a:spcBef>
              <a:buClr>
                <a:srgbClr val="EB641B"/>
              </a:buClr>
              <a:buSzPts val="2200"/>
              <a:buFont typeface="Arial" charset="0"/>
              <a:buChar char="•"/>
            </a:pPr>
            <a:r>
              <a:rPr lang="sl-SI" sz="2500" dirty="0">
                <a:latin typeface="Constantia" pitchFamily="18" charset="0"/>
                <a:cs typeface="Arial" charset="0"/>
                <a:sym typeface="Constantia" pitchFamily="18" charset="0"/>
              </a:rPr>
              <a:t>da je povečala ugled društva</a:t>
            </a:r>
          </a:p>
          <a:p>
            <a:pPr marL="273050" indent="-273050" eaLnBrk="1" hangingPunct="1">
              <a:spcBef>
                <a:spcPts val="413"/>
              </a:spcBef>
              <a:buClr>
                <a:srgbClr val="EB641B"/>
              </a:buClr>
              <a:buSzPts val="2200"/>
              <a:buFont typeface="Arial" charset="0"/>
              <a:buChar char="•"/>
            </a:pPr>
            <a:r>
              <a:rPr lang="sl-SI" sz="2500" dirty="0">
                <a:latin typeface="Constantia" pitchFamily="18" charset="0"/>
                <a:cs typeface="Arial" charset="0"/>
                <a:sym typeface="Constantia" pitchFamily="18" charset="0"/>
              </a:rPr>
              <a:t>prispevala k uvajanju in širitvi programa DŠZ</a:t>
            </a:r>
          </a:p>
          <a:p>
            <a:pPr marL="273050" indent="-273050" eaLnBrk="1" hangingPunct="1">
              <a:spcBef>
                <a:spcPts val="413"/>
              </a:spcBef>
              <a:buClr>
                <a:srgbClr val="EB641B"/>
              </a:buClr>
              <a:buSzPts val="2200"/>
              <a:buFont typeface="Arial" charset="0"/>
              <a:buChar char="•"/>
            </a:pPr>
            <a:r>
              <a:rPr lang="sl-SI" sz="2500" dirty="0">
                <a:latin typeface="Constantia" pitchFamily="18" charset="0"/>
                <a:cs typeface="Arial" charset="0"/>
                <a:sym typeface="Constantia" pitchFamily="18" charset="0"/>
              </a:rPr>
              <a:t>sodelovala pri razvoju novih skupin </a:t>
            </a:r>
          </a:p>
          <a:p>
            <a:pPr marL="273050" indent="-273050" eaLnBrk="1" hangingPunct="1">
              <a:spcBef>
                <a:spcPts val="413"/>
              </a:spcBef>
              <a:buClr>
                <a:srgbClr val="EB641B"/>
              </a:buClr>
              <a:buSzPts val="2200"/>
            </a:pPr>
            <a:r>
              <a:rPr lang="sl-SI" sz="2500" dirty="0">
                <a:latin typeface="Constantia" pitchFamily="18" charset="0"/>
                <a:cs typeface="Arial" charset="0"/>
                <a:sym typeface="Constantia" pitchFamily="18" charset="0"/>
              </a:rPr>
              <a:t>   (več kot 10 skupin)</a:t>
            </a:r>
          </a:p>
          <a:p>
            <a:pPr marL="273050" indent="-273050" eaLnBrk="1" hangingPunct="1">
              <a:spcBef>
                <a:spcPts val="413"/>
              </a:spcBef>
              <a:buClr>
                <a:srgbClr val="EB641B"/>
              </a:buClr>
              <a:buSzPts val="2200"/>
              <a:buFont typeface="Arial" charset="0"/>
              <a:buChar char="•"/>
            </a:pPr>
            <a:r>
              <a:rPr lang="sl-SI" sz="2500" dirty="0">
                <a:latin typeface="Constantia" pitchFamily="18" charset="0"/>
                <a:cs typeface="Arial" charset="0"/>
                <a:sym typeface="Constantia" pitchFamily="18" charset="0"/>
              </a:rPr>
              <a:t>da je bila mentor in nudila podporo novim skupinam </a:t>
            </a:r>
            <a:r>
              <a:rPr lang="sl-SI" sz="2500" u="sng" dirty="0">
                <a:latin typeface="Constantia" pitchFamily="18" charset="0"/>
                <a:cs typeface="Arial" charset="0"/>
                <a:sym typeface="Constantia" pitchFamily="18" charset="0"/>
              </a:rPr>
              <a:t>v regiji</a:t>
            </a:r>
          </a:p>
          <a:p>
            <a:pPr marL="273050" indent="-273050" eaLnBrk="1" hangingPunct="1">
              <a:spcBef>
                <a:spcPts val="413"/>
              </a:spcBef>
              <a:buClr>
                <a:srgbClr val="EB641B"/>
              </a:buClr>
              <a:buSzPts val="2200"/>
              <a:buFont typeface="Arial" charset="0"/>
              <a:buChar char="•"/>
            </a:pPr>
            <a:r>
              <a:rPr lang="sl-SI" sz="2500" dirty="0">
                <a:latin typeface="Constantia" pitchFamily="18" charset="0"/>
                <a:cs typeface="Arial" charset="0"/>
                <a:sym typeface="Constantia" pitchFamily="18" charset="0"/>
              </a:rPr>
              <a:t>da je delovala v lokalni </a:t>
            </a:r>
            <a:r>
              <a:rPr lang="sl-SI" sz="2500" u="sng" dirty="0">
                <a:latin typeface="Constantia" pitchFamily="18" charset="0"/>
                <a:cs typeface="Arial" charset="0"/>
                <a:sym typeface="Constantia" pitchFamily="18" charset="0"/>
              </a:rPr>
              <a:t>regiji</a:t>
            </a:r>
          </a:p>
          <a:p>
            <a:pPr marL="273050" indent="-273050" eaLnBrk="1" hangingPunct="1">
              <a:spcBef>
                <a:spcPts val="413"/>
              </a:spcBef>
              <a:buClr>
                <a:srgbClr val="EB641B"/>
              </a:buClr>
              <a:buSzPts val="2200"/>
              <a:buFont typeface="Arial" charset="0"/>
              <a:buChar char="•"/>
            </a:pPr>
            <a:r>
              <a:rPr lang="sl-SI" sz="2500" dirty="0">
                <a:latin typeface="Constantia" pitchFamily="18" charset="0"/>
                <a:cs typeface="Arial" charset="0"/>
                <a:sym typeface="Constantia" pitchFamily="18" charset="0"/>
              </a:rPr>
              <a:t>prispevala k stabilnosti delovanja skupin</a:t>
            </a:r>
          </a:p>
          <a:p>
            <a:pPr marL="273050" indent="-273050" eaLnBrk="1" hangingPunct="1">
              <a:spcBef>
                <a:spcPts val="413"/>
              </a:spcBef>
              <a:buClr>
                <a:srgbClr val="EB641B"/>
              </a:buClr>
              <a:buSzPts val="2200"/>
              <a:buFont typeface="Arial" charset="0"/>
              <a:buChar char="•"/>
            </a:pPr>
            <a:r>
              <a:rPr lang="sl-SI" sz="2500" dirty="0">
                <a:latin typeface="Constantia" pitchFamily="18" charset="0"/>
                <a:cs typeface="Arial" charset="0"/>
                <a:sym typeface="Constantia" pitchFamily="18" charset="0"/>
              </a:rPr>
              <a:t>bila uspešna pri promociji društva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413"/>
              </a:spcBef>
              <a:buClr>
                <a:srgbClr val="EB641B"/>
              </a:buClr>
              <a:buSzPts val="2000"/>
              <a:buFont typeface="Noto Sans Symbols"/>
              <a:buNone/>
            </a:pPr>
            <a:endParaRPr lang="sl-SI" sz="2000" dirty="0"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413"/>
              </a:spcBef>
              <a:buClr>
                <a:srgbClr val="EB641B"/>
              </a:buClr>
              <a:buSzPts val="2500"/>
              <a:buFont typeface="Noto Sans Symbols"/>
              <a:buNone/>
            </a:pPr>
            <a:endParaRPr lang="sl-SI" sz="2600" dirty="0"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400"/>
              </a:spcBef>
              <a:buClr>
                <a:srgbClr val="EB641B"/>
              </a:buClr>
              <a:buSzPts val="1900"/>
            </a:pPr>
            <a:endParaRPr lang="sl-SI" sz="2000" dirty="0"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400"/>
              </a:spcBef>
              <a:buClr>
                <a:srgbClr val="EB641B"/>
              </a:buClr>
              <a:buSzPts val="1900"/>
              <a:buFont typeface="Noto Sans Symbols"/>
              <a:buNone/>
            </a:pPr>
            <a:r>
              <a:rPr lang="sl-SI" sz="2000" dirty="0">
                <a:latin typeface="Constantia" pitchFamily="18" charset="0"/>
                <a:cs typeface="Arial" charset="0"/>
                <a:sym typeface="Constantia" pitchFamily="18" charset="0"/>
              </a:rPr>
              <a:t> 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395288" y="2276872"/>
            <a:ext cx="7633096" cy="1512168"/>
          </a:xfrm>
        </p:spPr>
        <p:txBody>
          <a:bodyPr lIns="0" tIns="0" rIns="18275" bIns="0"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5000"/>
              <a:buFont typeface="Calibri" pitchFamily="34" charset="0"/>
              <a:buNone/>
            </a:pPr>
            <a:r>
              <a:rPr lang="sl-SI" sz="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NAGRADE  IN  PRIZNANJA</a:t>
            </a:r>
            <a:endParaRPr lang="sl-SI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338" name="Shape 98"/>
          <p:cNvSpPr txBox="1">
            <a:spLocks noGrp="1"/>
          </p:cNvSpPr>
          <p:nvPr>
            <p:ph type="subTitle" idx="1"/>
          </p:nvPr>
        </p:nvSpPr>
        <p:spPr>
          <a:xfrm>
            <a:off x="1547813" y="4941888"/>
            <a:ext cx="6840537" cy="1079500"/>
          </a:xfrm>
        </p:spPr>
        <p:txBody>
          <a:bodyPr lIns="0" tIns="45700" rIns="18275" bIns="45700"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  <a:buSzPts val="2500"/>
            </a:pPr>
            <a:endParaRPr lang="sl-SI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81"/>
          <p:cNvSpPr txBox="1">
            <a:spLocks noGrp="1"/>
          </p:cNvSpPr>
          <p:nvPr>
            <p:ph type="title"/>
          </p:nvPr>
        </p:nvSpPr>
        <p:spPr>
          <a:xfrm>
            <a:off x="755576" y="1412776"/>
            <a:ext cx="7931224" cy="3240360"/>
          </a:xfrm>
        </p:spPr>
        <p:txBody>
          <a:bodyPr lIns="0" tIns="45700" rIns="0" bIns="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sl-SI" sz="3600" b="1" dirty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</a:t>
            </a: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48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NAGRADE</a:t>
            </a:r>
            <a: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 </a:t>
            </a:r>
            <a:b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Društva Šola zdravja za</a:t>
            </a:r>
            <a:b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/>
            </a:r>
            <a:b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</a:br>
            <a:r>
              <a:rPr lang="sl-SI" sz="36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leto 2019 prejmejo naslednji člani:</a:t>
            </a:r>
            <a:endParaRPr lang="sl-SI" sz="3600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67544" y="2924944"/>
            <a:ext cx="8219256" cy="792088"/>
          </a:xfrm>
        </p:spPr>
        <p:txBody>
          <a:bodyPr tIns="45700" bIns="45700">
            <a:noAutofit/>
          </a:bodyPr>
          <a:lstStyle/>
          <a:p>
            <a:pPr marL="273050" indent="-273050" eaLnBrk="1" hangingPunct="1">
              <a:spcBef>
                <a:spcPts val="525"/>
              </a:spcBef>
              <a:spcAft>
                <a:spcPct val="0"/>
              </a:spcAft>
              <a:buSzPts val="2500"/>
              <a:buFont typeface="Noto Sans Symbols"/>
              <a:buNone/>
            </a:pPr>
            <a:endParaRPr lang="sl-SI" dirty="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525"/>
              </a:spcBef>
              <a:spcAft>
                <a:spcPct val="0"/>
              </a:spcAft>
              <a:buSzPts val="2500"/>
              <a:buFont typeface="Noto Sans Symbols"/>
              <a:buNone/>
            </a:pPr>
            <a:endParaRPr lang="sl-SI" dirty="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525"/>
              </a:spcBef>
              <a:spcAft>
                <a:spcPct val="0"/>
              </a:spcAft>
              <a:buSzPts val="2500"/>
              <a:buFont typeface="Noto Sans Symbols"/>
              <a:buNone/>
            </a:pPr>
            <a:endParaRPr lang="sl-SI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27"/>
          <p:cNvSpPr txBox="1">
            <a:spLocks noChangeArrowheads="1"/>
          </p:cNvSpPr>
          <p:nvPr/>
        </p:nvSpPr>
        <p:spPr bwMode="auto">
          <a:xfrm>
            <a:off x="395536" y="1988840"/>
            <a:ext cx="849763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sl-SI" sz="2800" b="1" dirty="0" smtClean="0">
                <a:latin typeface="Constantia" pitchFamily="18" charset="0"/>
                <a:sym typeface="Constantia" pitchFamily="18" charset="0"/>
              </a:rPr>
              <a:t>HELENA ŠPANOVIČ</a:t>
            </a:r>
            <a:r>
              <a:rPr lang="sl-SI" sz="2800" dirty="0" smtClean="0">
                <a:latin typeface="Constantia" pitchFamily="18" charset="0"/>
                <a:sym typeface="Constantia" pitchFamily="18" charset="0"/>
              </a:rPr>
              <a:t>, (KRŠKO)</a:t>
            </a:r>
            <a:endParaRPr lang="sl-SI" dirty="0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sl-SI" sz="2800" b="1" dirty="0" smtClean="0">
                <a:latin typeface="Constantia" pitchFamily="18" charset="0"/>
                <a:sym typeface="Constantia" pitchFamily="18" charset="0"/>
              </a:rPr>
              <a:t>JOŽICA GERBEC</a:t>
            </a:r>
            <a:r>
              <a:rPr lang="sl-SI" sz="2800" dirty="0" smtClean="0">
                <a:latin typeface="Constantia" pitchFamily="18" charset="0"/>
                <a:sym typeface="Constantia" pitchFamily="18" charset="0"/>
              </a:rPr>
              <a:t> (MOST NA SOČI)</a:t>
            </a:r>
            <a:endParaRPr lang="sl-SI" dirty="0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sl-SI" sz="2800" b="1" dirty="0" smtClean="0">
                <a:latin typeface="Constantia" pitchFamily="18" charset="0"/>
                <a:sym typeface="Constantia" pitchFamily="18" charset="0"/>
              </a:rPr>
              <a:t>ERIKA RAJŠP </a:t>
            </a:r>
            <a:r>
              <a:rPr lang="sl-SI" sz="2800" dirty="0" smtClean="0">
                <a:latin typeface="Constantia" pitchFamily="18" charset="0"/>
                <a:sym typeface="Constantia" pitchFamily="18" charset="0"/>
              </a:rPr>
              <a:t>(MARIBOR – TEZNO - MAVRICA)</a:t>
            </a:r>
            <a:endParaRPr lang="sl-SI" dirty="0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sl-SI" sz="2800" b="1" dirty="0" smtClean="0">
                <a:latin typeface="Constantia" pitchFamily="18" charset="0"/>
                <a:sym typeface="Constantia" pitchFamily="18" charset="0"/>
              </a:rPr>
              <a:t>MINKA DONIK </a:t>
            </a:r>
            <a:r>
              <a:rPr lang="sl-SI" sz="2800" dirty="0" smtClean="0">
                <a:latin typeface="Constantia" pitchFamily="18" charset="0"/>
                <a:sym typeface="Constantia" pitchFamily="18" charset="0"/>
              </a:rPr>
              <a:t>(MARIBOR - RAZVANJE)</a:t>
            </a:r>
            <a:endParaRPr lang="sl-SI" dirty="0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sl-SI" sz="2600" dirty="0">
              <a:latin typeface="Constantia" pitchFamily="18" charset="0"/>
              <a:sym typeface="Constantia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41"/>
          <p:cNvSpPr txBox="1">
            <a:spLocks noGrp="1"/>
          </p:cNvSpPr>
          <p:nvPr>
            <p:ph type="title"/>
          </p:nvPr>
        </p:nvSpPr>
        <p:spPr>
          <a:xfrm>
            <a:off x="3402013" y="735013"/>
            <a:ext cx="5267325" cy="576262"/>
          </a:xfrm>
        </p:spPr>
        <p:txBody>
          <a:bodyPr lIns="0" tIns="45700" rIns="0" bIns="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sl-SI" sz="4500" dirty="0">
                <a:solidFill>
                  <a:srgbClr val="464646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 </a:t>
            </a:r>
            <a:r>
              <a:rPr lang="sl-SI" sz="3600" b="1" dirty="0" smtClean="0">
                <a:solidFill>
                  <a:srgbClr val="000000"/>
                </a:solidFill>
                <a:latin typeface="Quintessential" charset="0"/>
                <a:cs typeface="Arial" charset="0"/>
                <a:sym typeface="Quintessential" charset="0"/>
              </a:rPr>
              <a:t>HELENA  ŠPANOVIČ</a:t>
            </a:r>
            <a:endParaRPr lang="sl-SI" sz="3600" dirty="0">
              <a:solidFill>
                <a:srgbClr val="000000"/>
              </a:solidFill>
              <a:latin typeface="Quintessential" charset="0"/>
              <a:cs typeface="Arial" charset="0"/>
              <a:sym typeface="Quintessential" charset="0"/>
            </a:endParaRPr>
          </a:p>
        </p:txBody>
      </p:sp>
      <p:sp>
        <p:nvSpPr>
          <p:cNvPr id="28674" name="Shape 142"/>
          <p:cNvSpPr txBox="1">
            <a:spLocks noGrp="1"/>
          </p:cNvSpPr>
          <p:nvPr>
            <p:ph type="body" idx="1"/>
          </p:nvPr>
        </p:nvSpPr>
        <p:spPr>
          <a:xfrm>
            <a:off x="0" y="3501008"/>
            <a:ext cx="8856662" cy="2880320"/>
          </a:xfrm>
        </p:spPr>
        <p:txBody>
          <a:bodyPr tIns="45700" bIns="45700"/>
          <a:lstStyle/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ustanovila je podružnico ŠZ Krško, ki jo uspešno koordinira</a:t>
            </a:r>
            <a:endParaRPr lang="sl-SI" dirty="0" smtClean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dirty="0" smtClean="0"/>
              <a:t>zelo dobro sodeluje z mediji, novinarji in je posledično veliko objav</a:t>
            </a: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deluje </a:t>
            </a:r>
            <a:r>
              <a:rPr lang="sl-SI" sz="2200" dirty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lokalno in regionalno - sodeluje z </a:t>
            </a:r>
            <a:r>
              <a:rPr lang="sl-SI" sz="22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zdravstvenim domom, </a:t>
            </a:r>
            <a:r>
              <a:rPr lang="sl-SI" sz="2200" dirty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z vrtci, </a:t>
            </a:r>
            <a:r>
              <a:rPr lang="sl-SI" sz="22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OŠ, knjižnico, </a:t>
            </a:r>
            <a:r>
              <a:rPr lang="sl-SI" sz="2200" dirty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z lokalnimi organizacijami, s </a:t>
            </a:r>
            <a:r>
              <a:rPr lang="sl-SI" sz="22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krajevnimi skupnostmi in tudi z občinama</a:t>
            </a:r>
            <a:endParaRPr lang="sl-SI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dirty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skrbi za organizacijo in promocijo predavanj, izobraževanj in drugih aktivnosti Društva Šola </a:t>
            </a:r>
            <a:r>
              <a:rPr lang="sl-SI" sz="22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zdravja v lokalnem okolju in okolici</a:t>
            </a:r>
          </a:p>
          <a:p>
            <a:pPr marL="273050" indent="-273050" eaLnBrk="1" hangingPunct="1">
              <a:spcBef>
                <a:spcPts val="438"/>
              </a:spcBef>
              <a:spcAft>
                <a:spcPct val="0"/>
              </a:spcAft>
              <a:buSzPts val="2100"/>
            </a:pPr>
            <a:r>
              <a:rPr lang="sl-SI" sz="22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uspešno sodeluje z LU Krško in </a:t>
            </a:r>
            <a:r>
              <a:rPr lang="sl-SI" sz="2200" dirty="0" err="1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večmedgeneracijskim</a:t>
            </a:r>
            <a:r>
              <a:rPr lang="sl-SI" sz="22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centrom </a:t>
            </a:r>
            <a:endParaRPr lang="sl-SI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143" name="Shape 143" descr="Lidija Malešič.jpg"/>
          <p:cNvPicPr preferRelativeResize="0">
            <a:picLocks noGrp="1"/>
          </p:cNvPicPr>
          <p:nvPr>
            <p:ph type="body" idx="2"/>
          </p:nvPr>
        </p:nvPicPr>
        <p:blipFill>
          <a:blip r:embed="rId3"/>
          <a:stretch>
            <a:fillRect/>
          </a:stretch>
        </p:blipFill>
        <p:spPr>
          <a:xfrm>
            <a:off x="437931" y="476672"/>
            <a:ext cx="2064434" cy="309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6" name="Shape 144"/>
          <p:cNvSpPr txBox="1">
            <a:spLocks noChangeArrowheads="1"/>
          </p:cNvSpPr>
          <p:nvPr/>
        </p:nvSpPr>
        <p:spPr bwMode="auto">
          <a:xfrm>
            <a:off x="2771775" y="1340769"/>
            <a:ext cx="6048375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6600"/>
              </a:buClr>
              <a:buSzPts val="2200"/>
              <a:buFont typeface="Arial" charset="0"/>
              <a:buChar char="•"/>
            </a:pPr>
            <a:r>
              <a:rPr lang="sl-SI" sz="2200" dirty="0" smtClean="0">
                <a:latin typeface="Constantia" pitchFamily="18" charset="0"/>
                <a:sym typeface="Constantia" pitchFamily="18" charset="0"/>
              </a:rPr>
              <a:t> začela je </a:t>
            </a:r>
            <a:r>
              <a:rPr lang="sl-SI" sz="2200" b="1" dirty="0" smtClean="0">
                <a:latin typeface="Constantia" pitchFamily="18" charset="0"/>
                <a:sym typeface="Constantia" pitchFamily="18" charset="0"/>
              </a:rPr>
              <a:t>leta 2018 </a:t>
            </a:r>
            <a:r>
              <a:rPr lang="sl-SI" sz="2200" dirty="0" smtClean="0">
                <a:latin typeface="Constantia" pitchFamily="18" charset="0"/>
                <a:sym typeface="Constantia" pitchFamily="18" charset="0"/>
              </a:rPr>
              <a:t>s skupino v </a:t>
            </a:r>
            <a:r>
              <a:rPr lang="sl-SI" sz="2200" b="1" dirty="0" smtClean="0">
                <a:latin typeface="Constantia" pitchFamily="18" charset="0"/>
                <a:sym typeface="Constantia" pitchFamily="18" charset="0"/>
              </a:rPr>
              <a:t>Krškem</a:t>
            </a:r>
            <a:r>
              <a:rPr lang="sl-SI" sz="2200" dirty="0" smtClean="0">
                <a:latin typeface="Constantia" pitchFamily="18" charset="0"/>
                <a:sym typeface="Constantia" pitchFamily="18" charset="0"/>
              </a:rPr>
              <a:t> </a:t>
            </a:r>
          </a:p>
          <a:p>
            <a:pPr>
              <a:buClr>
                <a:srgbClr val="FF6600"/>
              </a:buClr>
              <a:buSzPts val="2200"/>
              <a:buFont typeface="Arial" charset="0"/>
              <a:buChar char="•"/>
            </a:pPr>
            <a:r>
              <a:rPr lang="sl-SI" sz="2200" dirty="0" smtClean="0">
                <a:latin typeface="Constantia" pitchFamily="18" charset="0"/>
                <a:sym typeface="Constantia" pitchFamily="18" charset="0"/>
              </a:rPr>
              <a:t> ustanovila je že </a:t>
            </a:r>
            <a:r>
              <a:rPr lang="sl-SI" sz="2000" b="1" dirty="0" smtClean="0">
                <a:latin typeface="+mn-lt"/>
                <a:sym typeface="Constantia" pitchFamily="18" charset="0"/>
              </a:rPr>
              <a:t>11</a:t>
            </a:r>
            <a:r>
              <a:rPr lang="sl-SI" sz="2200" b="1" dirty="0" smtClean="0">
                <a:latin typeface="Constantia" pitchFamily="18" charset="0"/>
                <a:sym typeface="Constantia" pitchFamily="18" charset="0"/>
              </a:rPr>
              <a:t> skupin </a:t>
            </a:r>
            <a:r>
              <a:rPr lang="sl-SI" sz="2200" dirty="0" smtClean="0">
                <a:latin typeface="Constantia" pitchFamily="18" charset="0"/>
                <a:sym typeface="Constantia" pitchFamily="18" charset="0"/>
              </a:rPr>
              <a:t>v krški in </a:t>
            </a:r>
          </a:p>
          <a:p>
            <a:pPr>
              <a:buClr>
                <a:srgbClr val="FF6600"/>
              </a:buClr>
              <a:buSzPts val="2200"/>
            </a:pPr>
            <a:r>
              <a:rPr lang="sl-SI" sz="2200" dirty="0" smtClean="0">
                <a:latin typeface="Constantia" pitchFamily="18" charset="0"/>
                <a:sym typeface="Constantia" pitchFamily="18" charset="0"/>
              </a:rPr>
              <a:t>  kostanjeviški občini in je odlična mentorica in</a:t>
            </a:r>
          </a:p>
          <a:p>
            <a:pPr>
              <a:buClr>
                <a:srgbClr val="FF6600"/>
              </a:buClr>
              <a:buSzPts val="2200"/>
            </a:pPr>
            <a:r>
              <a:rPr lang="sl-SI" sz="2200" dirty="0" smtClean="0">
                <a:latin typeface="Constantia" pitchFamily="18" charset="0"/>
                <a:sym typeface="Constantia" pitchFamily="18" charset="0"/>
              </a:rPr>
              <a:t>  koordinatorica vseh teh skupin</a:t>
            </a:r>
          </a:p>
          <a:p>
            <a:pPr>
              <a:buClr>
                <a:srgbClr val="FF6600"/>
              </a:buClr>
              <a:buSzPts val="2200"/>
              <a:buFont typeface="Arial" charset="0"/>
              <a:buChar char="•"/>
            </a:pPr>
            <a:r>
              <a:rPr lang="sl-SI" sz="2200" dirty="0" smtClean="0">
                <a:latin typeface="Constantia" pitchFamily="18" charset="0"/>
                <a:sym typeface="Constantia" pitchFamily="18" charset="0"/>
              </a:rPr>
              <a:t> zelo uspešna je v promociji in širjenju programa</a:t>
            </a:r>
          </a:p>
          <a:p>
            <a:pPr>
              <a:buClr>
                <a:srgbClr val="FF6600"/>
              </a:buClr>
              <a:buSzPts val="2200"/>
            </a:pPr>
            <a:r>
              <a:rPr lang="sl-SI" sz="2200" dirty="0" smtClean="0">
                <a:latin typeface="Constantia" pitchFamily="18" charset="0"/>
                <a:sym typeface="Constantia" pitchFamily="18" charset="0"/>
              </a:rPr>
              <a:t>  Šola zdravja v posavski regiji</a:t>
            </a:r>
            <a:endParaRPr lang="sl-SI" dirty="0" smtClean="0"/>
          </a:p>
          <a:p>
            <a:pPr>
              <a:buClr>
                <a:srgbClr val="FF6600"/>
              </a:buClr>
              <a:buSzPts val="2200"/>
            </a:pPr>
            <a:endParaRPr lang="sl-SI" sz="2200" dirty="0">
              <a:latin typeface="Constantia" pitchFamily="18" charset="0"/>
              <a:sym typeface="Constantia" pitchFamily="18" charset="0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49"/>
          <p:cNvSpPr txBox="1">
            <a:spLocks noGrp="1"/>
          </p:cNvSpPr>
          <p:nvPr>
            <p:ph type="title"/>
          </p:nvPr>
        </p:nvSpPr>
        <p:spPr>
          <a:xfrm>
            <a:off x="2274888" y="695325"/>
            <a:ext cx="6491287" cy="779463"/>
          </a:xfrm>
        </p:spPr>
        <p:txBody>
          <a:bodyPr lIns="0" tIns="45700" rIns="0" bIns="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sl-SI" sz="3600" b="1" dirty="0">
                <a:solidFill>
                  <a:srgbClr val="515151"/>
                </a:solidFill>
                <a:latin typeface="Quintessential" charset="0"/>
                <a:cs typeface="Arial" charset="0"/>
                <a:sym typeface="Quintessential" charset="0"/>
              </a:rPr>
              <a:t>       </a:t>
            </a:r>
            <a:r>
              <a:rPr lang="sl-SI" sz="3600" b="1" dirty="0" smtClean="0">
                <a:solidFill>
                  <a:srgbClr val="000000"/>
                </a:solidFill>
                <a:latin typeface="Quintessential" charset="0"/>
                <a:cs typeface="Arial" charset="0"/>
                <a:sym typeface="Quintessential" charset="0"/>
              </a:rPr>
              <a:t>JOŽICA  GERBEC</a:t>
            </a:r>
            <a:endParaRPr lang="sl-SI" sz="3600" b="1" dirty="0">
              <a:solidFill>
                <a:srgbClr val="000000"/>
              </a:solidFill>
              <a:latin typeface="Quintessential" charset="0"/>
              <a:cs typeface="Arial" charset="0"/>
              <a:sym typeface="Quintessential" charset="0"/>
            </a:endParaRPr>
          </a:p>
        </p:txBody>
      </p:sp>
      <p:pic>
        <p:nvPicPr>
          <p:cNvPr id="150" name="Shape 150" descr="Metka Štok.jpg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223611" y="548680"/>
            <a:ext cx="1927267" cy="26931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23" name="Shape 151"/>
          <p:cNvSpPr txBox="1">
            <a:spLocks noGrp="1"/>
          </p:cNvSpPr>
          <p:nvPr>
            <p:ph type="body" idx="2"/>
          </p:nvPr>
        </p:nvSpPr>
        <p:spPr>
          <a:xfrm>
            <a:off x="2124075" y="1557338"/>
            <a:ext cx="6911975" cy="1871662"/>
          </a:xfrm>
        </p:spPr>
        <p:txBody>
          <a:bodyPr tIns="45700" bIns="45700"/>
          <a:lstStyle/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1900"/>
              <a:buFont typeface="Arial" charset="0"/>
              <a:buChar char="•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Z jutranjo telovadbo se je seznanila že leta </a:t>
            </a:r>
            <a:r>
              <a:rPr lang="sl-SI" sz="22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2011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v skupini Kobarid, kmalu pa je ustanovila skupino </a:t>
            </a:r>
            <a:r>
              <a:rPr lang="sl-SI" sz="22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Most na Soči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, ki jo uspešno vodi že 9 let.</a:t>
            </a:r>
          </a:p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1900"/>
              <a:buFont typeface="Arial" charset="0"/>
              <a:buChar char="•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istega leta je aktivirala tudi skupino v Novi Gorici</a:t>
            </a:r>
            <a:endParaRPr lang="sl-SI" sz="2200" dirty="0">
              <a:solidFill>
                <a:schemeClr val="tx1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1900"/>
              <a:buFont typeface="Arial" charset="0"/>
              <a:buChar char="•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pomagala </a:t>
            </a:r>
            <a:r>
              <a:rPr lang="sl-SI" sz="2200" dirty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je pri širitvi projekta Šola zdravja 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v Posočju</a:t>
            </a:r>
            <a:endParaRPr lang="sl-SI" sz="2200" dirty="0">
              <a:solidFill>
                <a:schemeClr val="tx1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sp>
        <p:nvSpPr>
          <p:cNvPr id="30724" name="Shape 152"/>
          <p:cNvSpPr txBox="1">
            <a:spLocks noChangeArrowheads="1"/>
          </p:cNvSpPr>
          <p:nvPr/>
        </p:nvSpPr>
        <p:spPr bwMode="auto">
          <a:xfrm>
            <a:off x="323851" y="3717032"/>
            <a:ext cx="8568630" cy="282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6600"/>
              </a:buClr>
              <a:buSzPts val="2000"/>
              <a:buFont typeface="Arial" charset="0"/>
              <a:buChar char="•"/>
            </a:pPr>
            <a:r>
              <a:rPr lang="sl-SI" sz="2000" dirty="0">
                <a:latin typeface="Constantia" pitchFamily="18" charset="0"/>
                <a:sym typeface="Constantia" pitchFamily="18" charset="0"/>
              </a:rPr>
              <a:t> </a:t>
            </a:r>
            <a:r>
              <a:rPr lang="sl-SI" sz="2200" dirty="0" smtClean="0">
                <a:latin typeface="Constantia" pitchFamily="18" charset="0"/>
                <a:sym typeface="Constantia" pitchFamily="18" charset="0"/>
              </a:rPr>
              <a:t> </a:t>
            </a:r>
            <a:r>
              <a:rPr lang="sl-SI" sz="2200" dirty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organizirala je 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vseslovenska srečanja v Mostu na Soči in več regijskih</a:t>
            </a:r>
          </a:p>
          <a:p>
            <a:pPr>
              <a:buClr>
                <a:srgbClr val="FF6600"/>
              </a:buClr>
              <a:buSzPts val="20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   srečanj</a:t>
            </a:r>
          </a:p>
          <a:p>
            <a:pPr>
              <a:buClr>
                <a:srgbClr val="FF6600"/>
              </a:buClr>
              <a:buSzPts val="2000"/>
              <a:buFont typeface="Arial" charset="0"/>
              <a:buChar char="•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  </a:t>
            </a:r>
            <a:r>
              <a:rPr lang="sl-SI" sz="2200" dirty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sodeluje in pomaga pri organizaciji predavanj, izobraževanj 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in</a:t>
            </a:r>
          </a:p>
          <a:p>
            <a:pPr>
              <a:buClr>
                <a:srgbClr val="FF6600"/>
              </a:buClr>
              <a:buSzPts val="20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   usposabljanj v svoji regiji</a:t>
            </a:r>
            <a:endParaRPr lang="sl-SI" sz="2200" dirty="0">
              <a:solidFill>
                <a:schemeClr val="tx1"/>
              </a:solidFill>
              <a:latin typeface="Constantia" pitchFamily="18" charset="0"/>
              <a:sym typeface="Constantia" pitchFamily="18" charset="0"/>
            </a:endParaRPr>
          </a:p>
          <a:p>
            <a:pPr>
              <a:buClr>
                <a:srgbClr val="FF6600"/>
              </a:buClr>
              <a:buSzPts val="2000"/>
              <a:buFont typeface="Arial" charset="0"/>
              <a:buChar char="•"/>
            </a:pPr>
            <a:r>
              <a:rPr lang="sl-SI" sz="2200" dirty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 </a:t>
            </a: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 veliko truda vlaga v promocijo po regiji Posočje, ki je zelo razpršena</a:t>
            </a:r>
          </a:p>
          <a:p>
            <a:pPr>
              <a:buClr>
                <a:srgbClr val="FF6600"/>
              </a:buClr>
              <a:buSzPts val="2000"/>
            </a:pPr>
            <a:r>
              <a:rPr lang="sl-SI" sz="2200" dirty="0" smtClean="0">
                <a:solidFill>
                  <a:schemeClr val="tx1"/>
                </a:solidFill>
                <a:latin typeface="Constantia" pitchFamily="18" charset="0"/>
                <a:sym typeface="Constantia" pitchFamily="18" charset="0"/>
              </a:rPr>
              <a:t>   in je veliko teritorialno območje z oddaljenimi vasmi. </a:t>
            </a:r>
            <a:endParaRPr lang="sl-SI" sz="2200" dirty="0">
              <a:solidFill>
                <a:schemeClr val="tx1"/>
              </a:solidFill>
            </a:endParaRPr>
          </a:p>
          <a:p>
            <a:pPr>
              <a:buClr>
                <a:srgbClr val="FF6600"/>
              </a:buClr>
              <a:buSzPts val="2000"/>
            </a:pPr>
            <a:endParaRPr lang="sl-SI" sz="2200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57"/>
          <p:cNvSpPr txBox="1">
            <a:spLocks noGrp="1"/>
          </p:cNvSpPr>
          <p:nvPr>
            <p:ph type="title"/>
          </p:nvPr>
        </p:nvSpPr>
        <p:spPr>
          <a:xfrm>
            <a:off x="3132138" y="692697"/>
            <a:ext cx="5554662" cy="648072"/>
          </a:xfrm>
        </p:spPr>
        <p:txBody>
          <a:bodyPr lIns="0" tIns="45700" rIns="0" bIns="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sl-SI" sz="4600" dirty="0">
                <a:solidFill>
                  <a:srgbClr val="464646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   </a:t>
            </a:r>
            <a:r>
              <a:rPr lang="sl-SI" sz="3600" b="1" dirty="0" smtClean="0">
                <a:solidFill>
                  <a:srgbClr val="000000"/>
                </a:solidFill>
                <a:latin typeface="Quintessential" charset="0"/>
                <a:cs typeface="Arial" charset="0"/>
                <a:sym typeface="Quintessential" charset="0"/>
              </a:rPr>
              <a:t>ERIKA  RAJŠP</a:t>
            </a:r>
            <a:endParaRPr lang="sl-SI" sz="3600" dirty="0">
              <a:solidFill>
                <a:srgbClr val="000000"/>
              </a:solidFill>
              <a:latin typeface="Quintessential" charset="0"/>
              <a:cs typeface="Arial" charset="0"/>
              <a:sym typeface="Quintessential" charset="0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2267744" y="1484784"/>
            <a:ext cx="6696869" cy="2232248"/>
          </a:xfrm>
        </p:spPr>
        <p:txBody>
          <a:bodyPr tIns="45700" bIns="45700">
            <a:noAutofit/>
          </a:bodyPr>
          <a:lstStyle/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2300"/>
              <a:buFont typeface="Arial" charset="0"/>
              <a:buChar char="•"/>
            </a:pPr>
            <a:r>
              <a:rPr lang="sl-SI" sz="2300" dirty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začela </a:t>
            </a:r>
            <a:r>
              <a:rPr lang="sl-SI" sz="23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je leta </a:t>
            </a:r>
            <a:r>
              <a:rPr lang="sl-SI" sz="23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2016</a:t>
            </a:r>
            <a:r>
              <a:rPr lang="sl-SI" sz="23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v skupini </a:t>
            </a:r>
            <a:r>
              <a:rPr lang="sl-SI" sz="23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MB – Koroška vrata</a:t>
            </a:r>
            <a:endParaRPr lang="sl-SI" sz="2300" b="1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ct val="0"/>
              </a:spcBef>
              <a:spcAft>
                <a:spcPct val="0"/>
              </a:spcAft>
              <a:buSzPts val="2300"/>
              <a:buFont typeface="Arial" charset="0"/>
              <a:buChar char="•"/>
            </a:pPr>
            <a:r>
              <a:rPr lang="sl-SI" sz="23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leta </a:t>
            </a:r>
            <a:r>
              <a:rPr lang="sl-SI" sz="23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2017</a:t>
            </a:r>
            <a:r>
              <a:rPr lang="sl-SI" sz="23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je ustanovila novo </a:t>
            </a:r>
            <a:r>
              <a:rPr lang="sl-SI" sz="23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skupino MB – Tezno – Mavrica</a:t>
            </a:r>
            <a:r>
              <a:rPr lang="sl-SI" sz="23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, ki danes, pod njenim vodstvom, šteje že 60 članov</a:t>
            </a:r>
            <a:r>
              <a:rPr lang="sl-SI" sz="23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 </a:t>
            </a:r>
          </a:p>
          <a:p>
            <a:pPr marL="273050" indent="-273050" eaLnBrk="1" hangingPunct="1">
              <a:spcBef>
                <a:spcPts val="475"/>
              </a:spcBef>
              <a:spcAft>
                <a:spcPct val="0"/>
              </a:spcAft>
              <a:buSzPts val="2300"/>
              <a:buFont typeface="Arial" charset="0"/>
              <a:buChar char="•"/>
            </a:pPr>
            <a:r>
              <a:rPr lang="sl-SI" sz="23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Ustanovila je podružnico ŠZ </a:t>
            </a:r>
            <a:r>
              <a:rPr lang="sl-SI" sz="2300" b="1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Maribor in okolica</a:t>
            </a:r>
            <a:r>
              <a:rPr lang="sl-SI" sz="2300" dirty="0" smtClean="0">
                <a:solidFill>
                  <a:srgbClr val="000000"/>
                </a:solidFill>
                <a:latin typeface="Constantia" pitchFamily="18" charset="0"/>
                <a:cs typeface="Arial" charset="0"/>
                <a:sym typeface="Constantia" pitchFamily="18" charset="0"/>
              </a:rPr>
              <a:t>, ki jo uspešno vodi </a:t>
            </a:r>
          </a:p>
          <a:p>
            <a:pPr marL="273050" indent="-273050" eaLnBrk="1" hangingPunct="1">
              <a:spcBef>
                <a:spcPts val="475"/>
              </a:spcBef>
              <a:spcAft>
                <a:spcPct val="0"/>
              </a:spcAft>
              <a:buSzPts val="2400"/>
              <a:buNone/>
            </a:pPr>
            <a:endParaRPr lang="sl-SI" sz="2400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  <a:p>
            <a:pPr marL="273050" indent="-273050" eaLnBrk="1" hangingPunct="1">
              <a:spcBef>
                <a:spcPts val="525"/>
              </a:spcBef>
              <a:spcAft>
                <a:spcPct val="0"/>
              </a:spcAft>
              <a:buSzPts val="2500"/>
              <a:buFont typeface="Noto Sans Symbols"/>
              <a:buNone/>
            </a:pPr>
            <a:endParaRPr lang="sl-SI" dirty="0">
              <a:solidFill>
                <a:srgbClr val="000000"/>
              </a:solidFill>
              <a:latin typeface="Constantia" pitchFamily="18" charset="0"/>
              <a:cs typeface="Arial" charset="0"/>
              <a:sym typeface="Constantia" pitchFamily="18" charset="0"/>
            </a:endParaRPr>
          </a:p>
        </p:txBody>
      </p:sp>
      <p:pic>
        <p:nvPicPr>
          <p:cNvPr id="159" name="Shape 159" descr="Silva.jpg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179512" y="908720"/>
            <a:ext cx="2160240" cy="260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0" name="Shape 160"/>
          <p:cNvSpPr txBox="1"/>
          <p:nvPr/>
        </p:nvSpPr>
        <p:spPr>
          <a:xfrm>
            <a:off x="250825" y="3645024"/>
            <a:ext cx="8785225" cy="2592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sl-SI" dirty="0"/>
          </a:p>
          <a:p>
            <a:pPr>
              <a:buClr>
                <a:srgbClr val="FF6600"/>
              </a:buClr>
              <a:buSzPts val="2400"/>
              <a:buFont typeface="Arial" charset="0"/>
              <a:buChar char="•"/>
            </a:pPr>
            <a:r>
              <a:rPr lang="sl-SI" sz="2400" dirty="0">
                <a:latin typeface="Constantia" pitchFamily="18" charset="0"/>
                <a:sym typeface="Constantia" pitchFamily="18" charset="0"/>
              </a:rPr>
              <a:t> </a:t>
            </a:r>
            <a:r>
              <a:rPr lang="sl-SI" sz="2400" dirty="0" smtClean="0">
                <a:latin typeface="Constantia" pitchFamily="18" charset="0"/>
                <a:sym typeface="Constantia" pitchFamily="18" charset="0"/>
              </a:rPr>
              <a:t>koordinira in povezuje vse mariborske in okoliške skupine </a:t>
            </a:r>
          </a:p>
          <a:p>
            <a:pPr>
              <a:buClr>
                <a:srgbClr val="FF6600"/>
              </a:buClr>
              <a:buSzPts val="2400"/>
              <a:buFont typeface="Arial" charset="0"/>
              <a:buChar char="•"/>
            </a:pPr>
            <a:r>
              <a:rPr lang="sl-SI" sz="2400" dirty="0" smtClean="0">
                <a:latin typeface="Constantia" pitchFamily="18" charset="0"/>
                <a:sym typeface="Constantia" pitchFamily="18" charset="0"/>
              </a:rPr>
              <a:t> v okviru podružnice organizira medsebojna srečanja in </a:t>
            </a:r>
          </a:p>
          <a:p>
            <a:pPr>
              <a:buClr>
                <a:srgbClr val="FF6600"/>
              </a:buClr>
              <a:buSzPts val="2400"/>
            </a:pPr>
            <a:r>
              <a:rPr lang="sl-SI" sz="2400" dirty="0" smtClean="0">
                <a:latin typeface="Constantia" pitchFamily="18" charset="0"/>
                <a:sym typeface="Constantia" pitchFamily="18" charset="0"/>
              </a:rPr>
              <a:t>  praznovanja obletnic med skupinami</a:t>
            </a:r>
          </a:p>
          <a:p>
            <a:pPr>
              <a:buClr>
                <a:srgbClr val="FF6600"/>
              </a:buClr>
              <a:buSzPts val="2400"/>
              <a:buFont typeface="Arial" charset="0"/>
              <a:buChar char="•"/>
            </a:pPr>
            <a:r>
              <a:rPr lang="sl-SI" sz="2400" dirty="0" smtClean="0">
                <a:latin typeface="Constantia" pitchFamily="18" charset="0"/>
                <a:sym typeface="Constantia" pitchFamily="18" charset="0"/>
              </a:rPr>
              <a:t> skrbi </a:t>
            </a:r>
            <a:r>
              <a:rPr lang="sl-SI" sz="2400" dirty="0">
                <a:latin typeface="Constantia" pitchFamily="18" charset="0"/>
                <a:sym typeface="Constantia" pitchFamily="18" charset="0"/>
              </a:rPr>
              <a:t>za boljšo gibalno kulturo in zdravje duha in telesa v </a:t>
            </a:r>
            <a:r>
              <a:rPr lang="sl-SI" sz="2400" dirty="0" smtClean="0">
                <a:latin typeface="Constantia" pitchFamily="18" charset="0"/>
                <a:sym typeface="Constantia" pitchFamily="18" charset="0"/>
              </a:rPr>
              <a:t>MB</a:t>
            </a:r>
            <a:endParaRPr lang="sl-SI" dirty="0"/>
          </a:p>
          <a:p>
            <a:pPr>
              <a:buClr>
                <a:srgbClr val="FF6600"/>
              </a:buClr>
              <a:buSzPts val="2400"/>
              <a:buFont typeface="Arial" charset="0"/>
              <a:buChar char="•"/>
            </a:pPr>
            <a:r>
              <a:rPr lang="sl-SI" sz="2400" dirty="0">
                <a:latin typeface="Constantia" pitchFamily="18" charset="0"/>
                <a:sym typeface="Constantia" pitchFamily="18" charset="0"/>
              </a:rPr>
              <a:t> zelo dejavna </a:t>
            </a:r>
            <a:r>
              <a:rPr lang="sl-SI" sz="2400" dirty="0" smtClean="0">
                <a:latin typeface="Constantia" pitchFamily="18" charset="0"/>
                <a:sym typeface="Constantia" pitchFamily="18" charset="0"/>
              </a:rPr>
              <a:t>je </a:t>
            </a:r>
            <a:r>
              <a:rPr lang="sl-SI" sz="2400" dirty="0">
                <a:latin typeface="Constantia" pitchFamily="18" charset="0"/>
                <a:sym typeface="Constantia" pitchFamily="18" charset="0"/>
              </a:rPr>
              <a:t>v </a:t>
            </a:r>
            <a:r>
              <a:rPr lang="sl-SI" sz="2400" dirty="0" smtClean="0">
                <a:latin typeface="Constantia" pitchFamily="18" charset="0"/>
                <a:sym typeface="Constantia" pitchFamily="18" charset="0"/>
              </a:rPr>
              <a:t>promoviranju ŠZ </a:t>
            </a:r>
            <a:r>
              <a:rPr lang="sl-SI" sz="2400" dirty="0">
                <a:latin typeface="Constantia" pitchFamily="18" charset="0"/>
                <a:sym typeface="Constantia" pitchFamily="18" charset="0"/>
              </a:rPr>
              <a:t>na lokalni ravni</a:t>
            </a:r>
            <a:r>
              <a:rPr lang="sl-SI" sz="2400" dirty="0" smtClean="0">
                <a:latin typeface="Constantia" pitchFamily="18" charset="0"/>
                <a:sym typeface="Constantia" pitchFamily="18" charset="0"/>
              </a:rPr>
              <a:t>, pa tudi zunaj</a:t>
            </a:r>
          </a:p>
          <a:p>
            <a:pPr>
              <a:buClr>
                <a:srgbClr val="FF6600"/>
              </a:buClr>
              <a:buSzPts val="2400"/>
            </a:pPr>
            <a:r>
              <a:rPr lang="sl-SI" sz="2400" dirty="0" smtClean="0">
                <a:latin typeface="Constantia" pitchFamily="18" charset="0"/>
                <a:sym typeface="Constantia" pitchFamily="18" charset="0"/>
              </a:rPr>
              <a:t>  podravske regije (Prekmurje, Pomurje)</a:t>
            </a:r>
            <a:endParaRPr lang="sl-SI" sz="2400" dirty="0">
              <a:latin typeface="Constantia" pitchFamily="18" charset="0"/>
              <a:sym typeface="Constantia" pitchFamily="18" charset="0"/>
            </a:endParaRPr>
          </a:p>
          <a:p>
            <a:pPr>
              <a:buClr>
                <a:srgbClr val="FF6600"/>
              </a:buClr>
              <a:buSzPts val="1800"/>
              <a:buFont typeface="Arial" charset="0"/>
              <a:buNone/>
            </a:pPr>
            <a:endParaRPr lang="sl-SI" sz="1800" dirty="0"/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tek">
  <a:themeElements>
    <a:clrScheme name="Stekanj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1127</Words>
  <Application>Microsoft Office PowerPoint</Application>
  <PresentationFormat>Diaprojekcija na zaslonu (4:3)</PresentationFormat>
  <Paragraphs>133</Paragraphs>
  <Slides>18</Slides>
  <Notes>18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Noto Sans Symbols</vt:lpstr>
      <vt:lpstr>Quintessential</vt:lpstr>
      <vt:lpstr>Potek</vt:lpstr>
      <vt:lpstr>NAGRADE IN PRIZNANJA PROSTOVOLJCEM, ČLANOM DRUŠTVA ŠOLA ZDRAVJA ZA LETO 2019</vt:lpstr>
      <vt:lpstr>Diapozitiv 2</vt:lpstr>
      <vt:lpstr>Diapozitiv 3</vt:lpstr>
      <vt:lpstr>NAGRADE  IN  PRIZNANJA</vt:lpstr>
      <vt:lpstr>                   NAGRADE    Društva Šola zdravja za   leto 2019 prejmejo naslednji člani:</vt:lpstr>
      <vt:lpstr>Diapozitiv 6</vt:lpstr>
      <vt:lpstr>  HELENA  ŠPANOVIČ</vt:lpstr>
      <vt:lpstr>       JOŽICA  GERBEC</vt:lpstr>
      <vt:lpstr>    ERIKA  RAJŠP</vt:lpstr>
      <vt:lpstr>  MINKA  DONIK</vt:lpstr>
      <vt:lpstr>                   PRIZNANJA    Društva Šola zdravja za   leto 2019 prejmejo naslednji člani:</vt:lpstr>
      <vt:lpstr>Diapozitiv 12</vt:lpstr>
      <vt:lpstr>  MATJAŽ  MARINČEK</vt:lpstr>
      <vt:lpstr>  MARIJA  PODJED</vt:lpstr>
      <vt:lpstr>  ANGELCA  STANKA  ŠKRIPEC</vt:lpstr>
      <vt:lpstr>  MARIJA  JELER</vt:lpstr>
      <vt:lpstr>TATJANA  JENKO</vt:lpstr>
      <vt:lpstr>NAGRADE IN PRIZNANJA PROSTOVOLJCEM, ČLANOM DRUŠTVA ŠOLA ZDRAVJA ZA LETO 2019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NAGRADE IN PRIZNANJA PROSTOVOLJCEM, ČLANOM DRUŠTVA ŠOLA ZDRAVJA</dc:title>
  <dc:creator>Neda</dc:creator>
  <cp:lastModifiedBy>HR</cp:lastModifiedBy>
  <cp:revision>198</cp:revision>
  <dcterms:modified xsi:type="dcterms:W3CDTF">2020-05-26T10:52:03Z</dcterms:modified>
</cp:coreProperties>
</file>